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4"/>
  </p:sldMasterIdLst>
  <p:notesMasterIdLst>
    <p:notesMasterId r:id="rId24"/>
  </p:notesMasterIdLst>
  <p:handoutMasterIdLst>
    <p:handoutMasterId r:id="rId25"/>
  </p:handoutMasterIdLst>
  <p:sldIdLst>
    <p:sldId id="466" r:id="rId5"/>
    <p:sldId id="459" r:id="rId6"/>
    <p:sldId id="289" r:id="rId7"/>
    <p:sldId id="465" r:id="rId8"/>
    <p:sldId id="478" r:id="rId9"/>
    <p:sldId id="479" r:id="rId10"/>
    <p:sldId id="463" r:id="rId11"/>
    <p:sldId id="464" r:id="rId12"/>
    <p:sldId id="467" r:id="rId13"/>
    <p:sldId id="472" r:id="rId14"/>
    <p:sldId id="468" r:id="rId15"/>
    <p:sldId id="473" r:id="rId16"/>
    <p:sldId id="469" r:id="rId17"/>
    <p:sldId id="474" r:id="rId18"/>
    <p:sldId id="470" r:id="rId19"/>
    <p:sldId id="476" r:id="rId20"/>
    <p:sldId id="477" r:id="rId21"/>
    <p:sldId id="480" r:id="rId22"/>
    <p:sldId id="4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A31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94" autoAdjust="0"/>
    <p:restoredTop sz="82448" autoAdjust="0"/>
  </p:normalViewPr>
  <p:slideViewPr>
    <p:cSldViewPr snapToGrid="0" showGuides="1">
      <p:cViewPr varScale="1">
        <p:scale>
          <a:sx n="84" d="100"/>
          <a:sy n="84" d="100"/>
        </p:scale>
        <p:origin x="714" y="39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Users\DawaDupont\Downloads\Sternberg2019_Results%20KUN%20INSTRUKTORER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Users\DawaDupont\Downloads\Sternberg2019_Results%20KUN%20INSTRUKTORER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\\Users\DawaDupont\Downloads\Sternberg2019_Results%20KUN%20INSTRUKTORER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\\Users\DawaDupont\Downloads\Sternberg2019_Results%20KUN%20INSTRUKTORER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da-DK" baseline="0"/>
              <a:t>Average RT, </a:t>
            </a:r>
            <a:r>
              <a:rPr lang="da-DK"/>
              <a:t>Sternberg</a:t>
            </a:r>
            <a:r>
              <a:rPr lang="da-DK" baseline="0"/>
              <a:t> 2019</a:t>
            </a:r>
          </a:p>
          <a:p>
            <a:pPr>
              <a:defRPr/>
            </a:pPr>
            <a:r>
              <a:rPr lang="da-DK" b="0" baseline="0"/>
              <a:t>(</a:t>
            </a:r>
            <a:r>
              <a:rPr lang="da-DK" b="0" i="1" baseline="0"/>
              <a:t>N</a:t>
            </a:r>
            <a:r>
              <a:rPr lang="da-DK" b="0" baseline="0"/>
              <a:t> = 194)</a:t>
            </a:r>
            <a:endParaRPr lang="da-DK" b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38463389944319"/>
          <c:y val="0.20603949432032301"/>
          <c:w val="0.80187010324852104"/>
          <c:h val="0.59114052488885804"/>
        </c:manualLayout>
      </c:layout>
      <c:scatterChart>
        <c:scatterStyle val="lineMarker"/>
        <c:varyColors val="0"/>
        <c:ser>
          <c:idx val="0"/>
          <c:order val="0"/>
          <c:tx>
            <c:strRef>
              <c:f>'RT plot'!$G$2</c:f>
              <c:strCache>
                <c:ptCount val="1"/>
                <c:pt idx="0">
                  <c:v>Unmasked, present</c:v>
                </c:pt>
              </c:strCache>
            </c:strRef>
          </c:tx>
          <c:spPr>
            <a:ln>
              <a:solidFill>
                <a:schemeClr val="tx2">
                  <a:lumMod val="75000"/>
                </a:schemeClr>
              </a:solidFill>
            </a:ln>
          </c:spPr>
          <c:marker>
            <c:symbol val="circle"/>
            <c:size val="8"/>
            <c:spPr>
              <a:solidFill>
                <a:srgbClr val="000090"/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plot'!$H$2:$J$2</c:f>
              <c:numCache>
                <c:formatCode>####</c:formatCode>
                <c:ptCount val="3"/>
                <c:pt idx="0">
                  <c:v>631.52</c:v>
                </c:pt>
                <c:pt idx="1">
                  <c:v>693.41</c:v>
                </c:pt>
                <c:pt idx="2">
                  <c:v>787.87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12D-1E40-9C37-72C69C58015A}"/>
            </c:ext>
          </c:extLst>
        </c:ser>
        <c:ser>
          <c:idx val="1"/>
          <c:order val="1"/>
          <c:tx>
            <c:strRef>
              <c:f>'RT plot'!$G$3</c:f>
              <c:strCache>
                <c:ptCount val="1"/>
                <c:pt idx="0">
                  <c:v>Unmasked, absent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circle"/>
            <c:size val="8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plot'!$H$3:$J$3</c:f>
              <c:numCache>
                <c:formatCode>####</c:formatCode>
                <c:ptCount val="3"/>
                <c:pt idx="0">
                  <c:v>670.48</c:v>
                </c:pt>
                <c:pt idx="1">
                  <c:v>724</c:v>
                </c:pt>
                <c:pt idx="2">
                  <c:v>841.36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12D-1E40-9C37-72C69C58015A}"/>
            </c:ext>
          </c:extLst>
        </c:ser>
        <c:ser>
          <c:idx val="2"/>
          <c:order val="2"/>
          <c:tx>
            <c:strRef>
              <c:f>'RT plot'!$G$4</c:f>
              <c:strCache>
                <c:ptCount val="1"/>
                <c:pt idx="0">
                  <c:v>Masked, present</c:v>
                </c:pt>
              </c:strCache>
            </c:strRef>
          </c:tx>
          <c:spPr>
            <a:ln>
              <a:solidFill>
                <a:srgbClr val="00206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plot'!$H$4:$J$4</c:f>
              <c:numCache>
                <c:formatCode>####</c:formatCode>
                <c:ptCount val="3"/>
                <c:pt idx="0">
                  <c:v>723.48</c:v>
                </c:pt>
                <c:pt idx="1">
                  <c:v>776.96</c:v>
                </c:pt>
                <c:pt idx="2">
                  <c:v>892.65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12D-1E40-9C37-72C69C58015A}"/>
            </c:ext>
          </c:extLst>
        </c:ser>
        <c:ser>
          <c:idx val="3"/>
          <c:order val="3"/>
          <c:tx>
            <c:strRef>
              <c:f>'RT plot'!$G$5</c:f>
              <c:strCache>
                <c:ptCount val="1"/>
                <c:pt idx="0">
                  <c:v>Masked, absent</c:v>
                </c:pt>
              </c:strCache>
            </c:strRef>
          </c:tx>
          <c:spPr>
            <a:ln>
              <a:solidFill>
                <a:srgbClr val="C0000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plot'!$H$5:$J$5</c:f>
              <c:numCache>
                <c:formatCode>####</c:formatCode>
                <c:ptCount val="3"/>
                <c:pt idx="0">
                  <c:v>694.91</c:v>
                </c:pt>
                <c:pt idx="1">
                  <c:v>768.74</c:v>
                </c:pt>
                <c:pt idx="2">
                  <c:v>870.52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112D-1E40-9C37-72C69C5801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172320"/>
        <c:axId val="-2061070928"/>
      </c:scatterChart>
      <c:valAx>
        <c:axId val="-2076172320"/>
        <c:scaling>
          <c:orientation val="minMax"/>
          <c:max val="6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Size of memory set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a-DK"/>
          </a:p>
        </c:txPr>
        <c:crossAx val="-2061070928"/>
        <c:crosses val="autoZero"/>
        <c:crossBetween val="midCat"/>
        <c:majorUnit val="1"/>
      </c:valAx>
      <c:valAx>
        <c:axId val="-2061070928"/>
        <c:scaling>
          <c:orientation val="minMax"/>
          <c:max val="950"/>
          <c:min val="45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en-US" sz="1200" b="0"/>
                  <a:t>RT (ms)</a:t>
                </a:r>
              </a:p>
            </c:rich>
          </c:tx>
          <c:layout>
            <c:manualLayout>
              <c:xMode val="edge"/>
              <c:yMode val="edge"/>
              <c:x val="1.9457447337155102E-2"/>
              <c:y val="0.323603119321623"/>
            </c:manualLayout>
          </c:layout>
          <c:overlay val="0"/>
        </c:title>
        <c:numFmt formatCode="####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da-DK"/>
          </a:p>
        </c:txPr>
        <c:crossAx val="-2076172320"/>
        <c:crosses val="autoZero"/>
        <c:crossBetween val="midCat"/>
        <c:majorUnit val="100"/>
      </c:valAx>
    </c:plotArea>
    <c:legend>
      <c:legendPos val="r"/>
      <c:layout>
        <c:manualLayout>
          <c:xMode val="edge"/>
          <c:yMode val="edge"/>
          <c:x val="0.21489259625679299"/>
          <c:y val="0.65540884312537895"/>
          <c:w val="0.61366112368484105"/>
          <c:h val="0.132952755905512"/>
        </c:manualLayout>
      </c:layout>
      <c:overlay val="0"/>
      <c:txPr>
        <a:bodyPr/>
        <a:lstStyle/>
        <a:p>
          <a:pPr>
            <a:defRPr sz="1100"/>
          </a:pPr>
          <a:endParaRPr lang="da-DK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da-DK" baseline="0"/>
              <a:t>Average RT, </a:t>
            </a:r>
            <a:r>
              <a:rPr lang="da-DK"/>
              <a:t>Sternberg</a:t>
            </a:r>
            <a:r>
              <a:rPr lang="da-DK" baseline="0"/>
              <a:t> 2019</a:t>
            </a:r>
          </a:p>
          <a:p>
            <a:pPr>
              <a:defRPr/>
            </a:pPr>
            <a:r>
              <a:rPr lang="da-DK" b="0" baseline="0"/>
              <a:t>(</a:t>
            </a:r>
            <a:r>
              <a:rPr lang="da-DK" b="0" i="1" baseline="0"/>
              <a:t>N</a:t>
            </a:r>
            <a:r>
              <a:rPr lang="da-DK" b="0" baseline="0"/>
              <a:t> = 194)</a:t>
            </a:r>
            <a:endParaRPr lang="da-DK" b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38463389944319"/>
          <c:y val="0.20603949432032301"/>
          <c:w val="0.80187010324852104"/>
          <c:h val="0.59114052488885804"/>
        </c:manualLayout>
      </c:layout>
      <c:scatterChart>
        <c:scatterStyle val="lineMarker"/>
        <c:varyColors val="0"/>
        <c:ser>
          <c:idx val="0"/>
          <c:order val="0"/>
          <c:tx>
            <c:strRef>
              <c:f>'RT plot'!$G$2</c:f>
              <c:strCache>
                <c:ptCount val="1"/>
                <c:pt idx="0">
                  <c:v>Unmasked, present</c:v>
                </c:pt>
              </c:strCache>
            </c:strRef>
          </c:tx>
          <c:spPr>
            <a:ln>
              <a:solidFill>
                <a:schemeClr val="tx2">
                  <a:lumMod val="75000"/>
                </a:schemeClr>
              </a:solidFill>
            </a:ln>
          </c:spPr>
          <c:marker>
            <c:symbol val="circle"/>
            <c:size val="8"/>
            <c:spPr>
              <a:solidFill>
                <a:srgbClr val="000090"/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plot'!$H$2:$J$2</c:f>
              <c:numCache>
                <c:formatCode>####</c:formatCode>
                <c:ptCount val="3"/>
                <c:pt idx="0">
                  <c:v>631.52</c:v>
                </c:pt>
                <c:pt idx="1">
                  <c:v>693.41</c:v>
                </c:pt>
                <c:pt idx="2">
                  <c:v>787.87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6CC-1343-9B35-DFB7B039CCF7}"/>
            </c:ext>
          </c:extLst>
        </c:ser>
        <c:ser>
          <c:idx val="1"/>
          <c:order val="1"/>
          <c:tx>
            <c:strRef>
              <c:f>'RT plot'!$G$3</c:f>
              <c:strCache>
                <c:ptCount val="1"/>
                <c:pt idx="0">
                  <c:v>Unmasked, absent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circle"/>
            <c:size val="8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plot'!$H$3:$J$3</c:f>
              <c:numCache>
                <c:formatCode>####</c:formatCode>
                <c:ptCount val="3"/>
                <c:pt idx="0">
                  <c:v>670.48</c:v>
                </c:pt>
                <c:pt idx="1">
                  <c:v>724</c:v>
                </c:pt>
                <c:pt idx="2">
                  <c:v>841.36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6CC-1343-9B35-DFB7B039CCF7}"/>
            </c:ext>
          </c:extLst>
        </c:ser>
        <c:ser>
          <c:idx val="2"/>
          <c:order val="2"/>
          <c:tx>
            <c:strRef>
              <c:f>'RT plot'!$G$4</c:f>
              <c:strCache>
                <c:ptCount val="1"/>
                <c:pt idx="0">
                  <c:v>Masked, present</c:v>
                </c:pt>
              </c:strCache>
            </c:strRef>
          </c:tx>
          <c:spPr>
            <a:ln>
              <a:solidFill>
                <a:srgbClr val="00206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plot'!$H$4:$J$4</c:f>
              <c:numCache>
                <c:formatCode>####</c:formatCode>
                <c:ptCount val="3"/>
                <c:pt idx="0">
                  <c:v>723.48</c:v>
                </c:pt>
                <c:pt idx="1">
                  <c:v>776.96</c:v>
                </c:pt>
                <c:pt idx="2">
                  <c:v>892.65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6CC-1343-9B35-DFB7B039CCF7}"/>
            </c:ext>
          </c:extLst>
        </c:ser>
        <c:ser>
          <c:idx val="3"/>
          <c:order val="3"/>
          <c:tx>
            <c:strRef>
              <c:f>'RT plot'!$G$5</c:f>
              <c:strCache>
                <c:ptCount val="1"/>
                <c:pt idx="0">
                  <c:v>Masked, absent</c:v>
                </c:pt>
              </c:strCache>
            </c:strRef>
          </c:tx>
          <c:spPr>
            <a:ln>
              <a:solidFill>
                <a:srgbClr val="C0000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'RT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'RT plot'!$H$5:$J$5</c:f>
              <c:numCache>
                <c:formatCode>####</c:formatCode>
                <c:ptCount val="3"/>
                <c:pt idx="0">
                  <c:v>694.91</c:v>
                </c:pt>
                <c:pt idx="1">
                  <c:v>768.74</c:v>
                </c:pt>
                <c:pt idx="2">
                  <c:v>870.52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6CC-1343-9B35-DFB7B039CC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172320"/>
        <c:axId val="-2061070928"/>
      </c:scatterChart>
      <c:valAx>
        <c:axId val="-2076172320"/>
        <c:scaling>
          <c:orientation val="minMax"/>
          <c:max val="6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Size of memory set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a-DK"/>
          </a:p>
        </c:txPr>
        <c:crossAx val="-2061070928"/>
        <c:crosses val="autoZero"/>
        <c:crossBetween val="midCat"/>
        <c:majorUnit val="1"/>
      </c:valAx>
      <c:valAx>
        <c:axId val="-2061070928"/>
        <c:scaling>
          <c:orientation val="minMax"/>
          <c:max val="950"/>
          <c:min val="45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en-US" sz="1200" b="0"/>
                  <a:t>RT (ms)</a:t>
                </a:r>
              </a:p>
            </c:rich>
          </c:tx>
          <c:layout>
            <c:manualLayout>
              <c:xMode val="edge"/>
              <c:yMode val="edge"/>
              <c:x val="1.9457447337155102E-2"/>
              <c:y val="0.323603119321623"/>
            </c:manualLayout>
          </c:layout>
          <c:overlay val="0"/>
        </c:title>
        <c:numFmt formatCode="####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da-DK"/>
          </a:p>
        </c:txPr>
        <c:crossAx val="-2076172320"/>
        <c:crosses val="autoZero"/>
        <c:crossBetween val="midCat"/>
        <c:majorUnit val="100"/>
      </c:valAx>
    </c:plotArea>
    <c:legend>
      <c:legendPos val="r"/>
      <c:layout>
        <c:manualLayout>
          <c:xMode val="edge"/>
          <c:yMode val="edge"/>
          <c:x val="0.21489259625679299"/>
          <c:y val="0.65540884312537895"/>
          <c:w val="0.61366112368484105"/>
          <c:h val="0.132952755905512"/>
        </c:manualLayout>
      </c:layout>
      <c:overlay val="0"/>
      <c:txPr>
        <a:bodyPr/>
        <a:lstStyle/>
        <a:p>
          <a:pPr>
            <a:defRPr sz="1100"/>
          </a:pPr>
          <a:endParaRPr lang="da-DK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da-DK" baseline="0"/>
              <a:t>Accuracy, </a:t>
            </a:r>
            <a:r>
              <a:rPr lang="da-DK"/>
              <a:t>Sternberg</a:t>
            </a:r>
            <a:r>
              <a:rPr lang="da-DK" baseline="0"/>
              <a:t> 2019</a:t>
            </a:r>
          </a:p>
          <a:p>
            <a:pPr>
              <a:defRPr/>
            </a:pPr>
            <a:r>
              <a:rPr lang="da-DK" b="0" baseline="0"/>
              <a:t>(</a:t>
            </a:r>
            <a:r>
              <a:rPr lang="da-DK" b="0" i="1" baseline="0"/>
              <a:t>N</a:t>
            </a:r>
            <a:r>
              <a:rPr lang="da-DK" b="0" baseline="0"/>
              <a:t> = 194)</a:t>
            </a:r>
            <a:endParaRPr lang="da-DK" b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38463389944319"/>
          <c:y val="0.20603949432032301"/>
          <c:w val="0.80187010324852104"/>
          <c:h val="0.59114052488885804"/>
        </c:manualLayout>
      </c:layout>
      <c:scatterChart>
        <c:scatterStyle val="lineMarker"/>
        <c:varyColors val="0"/>
        <c:ser>
          <c:idx val="0"/>
          <c:order val="0"/>
          <c:tx>
            <c:strRef>
              <c:f>'Accuracy plot'!$G$2</c:f>
              <c:strCache>
                <c:ptCount val="1"/>
                <c:pt idx="0">
                  <c:v>Unmasked, present</c:v>
                </c:pt>
              </c:strCache>
            </c:strRef>
          </c:tx>
          <c:spPr>
            <a:ln>
              <a:solidFill>
                <a:schemeClr val="tx2">
                  <a:lumMod val="75000"/>
                </a:schemeClr>
              </a:solidFill>
            </a:ln>
          </c:spPr>
          <c:marker>
            <c:symbol val="circle"/>
            <c:size val="8"/>
            <c:spPr>
              <a:solidFill>
                <a:srgbClr val="002060"/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plot'!$H$2:$J$2</c:f>
              <c:numCache>
                <c:formatCode>####.0000</c:formatCode>
                <c:ptCount val="3"/>
                <c:pt idx="0">
                  <c:v>0.94899999999999995</c:v>
                </c:pt>
                <c:pt idx="1">
                  <c:v>0.95569999999999999</c:v>
                </c:pt>
                <c:pt idx="2">
                  <c:v>0.95379999999999998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7AD-2F4F-8F82-5155DD45A1F4}"/>
            </c:ext>
          </c:extLst>
        </c:ser>
        <c:ser>
          <c:idx val="1"/>
          <c:order val="1"/>
          <c:tx>
            <c:strRef>
              <c:f>'Accuracy plot'!$G$3</c:f>
              <c:strCache>
                <c:ptCount val="1"/>
                <c:pt idx="0">
                  <c:v>Unmasked, absent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circle"/>
            <c:size val="8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plot'!$H$3:$J$3</c:f>
              <c:numCache>
                <c:formatCode>####.0000</c:formatCode>
                <c:ptCount val="3"/>
                <c:pt idx="0">
                  <c:v>0.97570000000000001</c:v>
                </c:pt>
                <c:pt idx="1">
                  <c:v>0.97840000000000005</c:v>
                </c:pt>
                <c:pt idx="2">
                  <c:v>0.95889999999999997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7AD-2F4F-8F82-5155DD45A1F4}"/>
            </c:ext>
          </c:extLst>
        </c:ser>
        <c:ser>
          <c:idx val="2"/>
          <c:order val="2"/>
          <c:tx>
            <c:strRef>
              <c:f>'Accuracy plot'!$G$4</c:f>
              <c:strCache>
                <c:ptCount val="1"/>
                <c:pt idx="0">
                  <c:v>Masked, present</c:v>
                </c:pt>
              </c:strCache>
            </c:strRef>
          </c:tx>
          <c:spPr>
            <a:ln>
              <a:solidFill>
                <a:srgbClr val="00206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plot'!$H$4:$J$4</c:f>
              <c:numCache>
                <c:formatCode>####.0000</c:formatCode>
                <c:ptCount val="3"/>
                <c:pt idx="0">
                  <c:v>0.94530000000000003</c:v>
                </c:pt>
                <c:pt idx="1">
                  <c:v>0.93140000000000001</c:v>
                </c:pt>
                <c:pt idx="2">
                  <c:v>0.90259999999999996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7AD-2F4F-8F82-5155DD45A1F4}"/>
            </c:ext>
          </c:extLst>
        </c:ser>
        <c:ser>
          <c:idx val="3"/>
          <c:order val="3"/>
          <c:tx>
            <c:strRef>
              <c:f>'Accuracy plot'!$G$5</c:f>
              <c:strCache>
                <c:ptCount val="1"/>
                <c:pt idx="0">
                  <c:v>Masked, absent</c:v>
                </c:pt>
              </c:strCache>
            </c:strRef>
          </c:tx>
          <c:spPr>
            <a:ln>
              <a:solidFill>
                <a:srgbClr val="C0000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plot'!$H$5:$J$5</c:f>
              <c:numCache>
                <c:formatCode>####.0000</c:formatCode>
                <c:ptCount val="3"/>
                <c:pt idx="0">
                  <c:v>0.98760000000000003</c:v>
                </c:pt>
                <c:pt idx="1">
                  <c:v>0.98</c:v>
                </c:pt>
                <c:pt idx="2">
                  <c:v>0.96960000000000002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7AD-2F4F-8F82-5155DD45A1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52862064"/>
        <c:axId val="-2060244608"/>
      </c:scatterChart>
      <c:valAx>
        <c:axId val="-2052862064"/>
        <c:scaling>
          <c:orientation val="minMax"/>
          <c:max val="6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Size of memory set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a-DK"/>
          </a:p>
        </c:txPr>
        <c:crossAx val="-2060244608"/>
        <c:crosses val="autoZero"/>
        <c:crossBetween val="midCat"/>
        <c:majorUnit val="1"/>
      </c:valAx>
      <c:valAx>
        <c:axId val="-2060244608"/>
        <c:scaling>
          <c:orientation val="minMax"/>
          <c:max val="1"/>
          <c:min val="0.84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da-DK" sz="1200" b="0"/>
                  <a:t>Accuracy</a:t>
                </a:r>
              </a:p>
            </c:rich>
          </c:tx>
          <c:layout>
            <c:manualLayout>
              <c:xMode val="edge"/>
              <c:yMode val="edge"/>
              <c:x val="1.9457447337155102E-2"/>
              <c:y val="0.32360310893341698"/>
            </c:manualLayout>
          </c:layout>
          <c:overlay val="0"/>
        </c:title>
        <c:numFmt formatCode="####.00" sourceLinked="0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da-DK"/>
          </a:p>
        </c:txPr>
        <c:crossAx val="-2052862064"/>
        <c:crosses val="autoZero"/>
        <c:crossBetween val="midCat"/>
        <c:majorUnit val="0.02"/>
      </c:valAx>
    </c:plotArea>
    <c:legend>
      <c:legendPos val="r"/>
      <c:layout>
        <c:manualLayout>
          <c:xMode val="edge"/>
          <c:yMode val="edge"/>
          <c:x val="0.21489259625679299"/>
          <c:y val="0.65540892134245898"/>
          <c:w val="0.61366112368484105"/>
          <c:h val="0.132952787681201"/>
        </c:manualLayout>
      </c:layout>
      <c:overlay val="0"/>
      <c:txPr>
        <a:bodyPr/>
        <a:lstStyle/>
        <a:p>
          <a:pPr>
            <a:defRPr sz="1100"/>
          </a:pPr>
          <a:endParaRPr lang="da-DK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da-DK" baseline="0"/>
              <a:t>Accuracy, </a:t>
            </a:r>
            <a:r>
              <a:rPr lang="da-DK"/>
              <a:t>Sternberg</a:t>
            </a:r>
            <a:r>
              <a:rPr lang="da-DK" baseline="0"/>
              <a:t> 2019</a:t>
            </a:r>
          </a:p>
          <a:p>
            <a:pPr>
              <a:defRPr/>
            </a:pPr>
            <a:r>
              <a:rPr lang="da-DK" b="0" baseline="0"/>
              <a:t>(</a:t>
            </a:r>
            <a:r>
              <a:rPr lang="da-DK" b="0" i="1" baseline="0"/>
              <a:t>N</a:t>
            </a:r>
            <a:r>
              <a:rPr lang="da-DK" b="0" baseline="0"/>
              <a:t> = 194)</a:t>
            </a:r>
            <a:endParaRPr lang="da-DK" b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38463389944319"/>
          <c:y val="0.20603949432032301"/>
          <c:w val="0.80187010324852104"/>
          <c:h val="0.59114052488885804"/>
        </c:manualLayout>
      </c:layout>
      <c:scatterChart>
        <c:scatterStyle val="lineMarker"/>
        <c:varyColors val="0"/>
        <c:ser>
          <c:idx val="0"/>
          <c:order val="0"/>
          <c:tx>
            <c:strRef>
              <c:f>'Accuracy plot'!$G$2</c:f>
              <c:strCache>
                <c:ptCount val="1"/>
                <c:pt idx="0">
                  <c:v>Unmasked, present</c:v>
                </c:pt>
              </c:strCache>
            </c:strRef>
          </c:tx>
          <c:spPr>
            <a:ln>
              <a:solidFill>
                <a:schemeClr val="tx2">
                  <a:lumMod val="75000"/>
                </a:schemeClr>
              </a:solidFill>
            </a:ln>
          </c:spPr>
          <c:marker>
            <c:symbol val="circle"/>
            <c:size val="8"/>
            <c:spPr>
              <a:solidFill>
                <a:srgbClr val="002060"/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plot'!$H$2:$J$2</c:f>
              <c:numCache>
                <c:formatCode>####.0000</c:formatCode>
                <c:ptCount val="3"/>
                <c:pt idx="0">
                  <c:v>0.94899999999999995</c:v>
                </c:pt>
                <c:pt idx="1">
                  <c:v>0.95569999999999999</c:v>
                </c:pt>
                <c:pt idx="2">
                  <c:v>0.95379999999999998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33B-F44C-81C4-B184D6A73302}"/>
            </c:ext>
          </c:extLst>
        </c:ser>
        <c:ser>
          <c:idx val="1"/>
          <c:order val="1"/>
          <c:tx>
            <c:strRef>
              <c:f>'Accuracy plot'!$G$3</c:f>
              <c:strCache>
                <c:ptCount val="1"/>
                <c:pt idx="0">
                  <c:v>Unmasked, absent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circle"/>
            <c:size val="8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plot'!$H$3:$J$3</c:f>
              <c:numCache>
                <c:formatCode>####.0000</c:formatCode>
                <c:ptCount val="3"/>
                <c:pt idx="0">
                  <c:v>0.97570000000000001</c:v>
                </c:pt>
                <c:pt idx="1">
                  <c:v>0.97840000000000005</c:v>
                </c:pt>
                <c:pt idx="2">
                  <c:v>0.95889999999999997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33B-F44C-81C4-B184D6A73302}"/>
            </c:ext>
          </c:extLst>
        </c:ser>
        <c:ser>
          <c:idx val="2"/>
          <c:order val="2"/>
          <c:tx>
            <c:strRef>
              <c:f>'Accuracy plot'!$G$4</c:f>
              <c:strCache>
                <c:ptCount val="1"/>
                <c:pt idx="0">
                  <c:v>Masked, present</c:v>
                </c:pt>
              </c:strCache>
            </c:strRef>
          </c:tx>
          <c:spPr>
            <a:ln>
              <a:solidFill>
                <a:srgbClr val="00206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plot'!$H$4:$J$4</c:f>
              <c:numCache>
                <c:formatCode>####.0000</c:formatCode>
                <c:ptCount val="3"/>
                <c:pt idx="0">
                  <c:v>0.94530000000000003</c:v>
                </c:pt>
                <c:pt idx="1">
                  <c:v>0.93140000000000001</c:v>
                </c:pt>
                <c:pt idx="2">
                  <c:v>0.90259999999999996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33B-F44C-81C4-B184D6A73302}"/>
            </c:ext>
          </c:extLst>
        </c:ser>
        <c:ser>
          <c:idx val="3"/>
          <c:order val="3"/>
          <c:tx>
            <c:strRef>
              <c:f>'Accuracy plot'!$G$5</c:f>
              <c:strCache>
                <c:ptCount val="1"/>
                <c:pt idx="0">
                  <c:v>Masked, absent</c:v>
                </c:pt>
              </c:strCache>
            </c:strRef>
          </c:tx>
          <c:spPr>
            <a:ln>
              <a:solidFill>
                <a:srgbClr val="C00000"/>
              </a:solidFill>
              <a:prstDash val="sysDash"/>
            </a:ln>
          </c:spPr>
          <c:marker>
            <c:symbol val="circle"/>
            <c:size val="7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'Accuracy plot'!$H$1:$J$1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5</c:v>
                </c:pt>
              </c:numCache>
            </c:numRef>
          </c:xVal>
          <c:yVal>
            <c:numRef>
              <c:f>'Accuracy plot'!$H$5:$J$5</c:f>
              <c:numCache>
                <c:formatCode>####.0000</c:formatCode>
                <c:ptCount val="3"/>
                <c:pt idx="0">
                  <c:v>0.98760000000000003</c:v>
                </c:pt>
                <c:pt idx="1">
                  <c:v>0.98</c:v>
                </c:pt>
                <c:pt idx="2">
                  <c:v>0.96960000000000002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E33B-F44C-81C4-B184D6A733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52862064"/>
        <c:axId val="-2060244608"/>
      </c:scatterChart>
      <c:valAx>
        <c:axId val="-2052862064"/>
        <c:scaling>
          <c:orientation val="minMax"/>
          <c:max val="6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Size of memory set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da-DK"/>
          </a:p>
        </c:txPr>
        <c:crossAx val="-2060244608"/>
        <c:crosses val="autoZero"/>
        <c:crossBetween val="midCat"/>
        <c:majorUnit val="1"/>
      </c:valAx>
      <c:valAx>
        <c:axId val="-2060244608"/>
        <c:scaling>
          <c:orientation val="minMax"/>
          <c:max val="1"/>
          <c:min val="0.84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da-DK" sz="1200" b="0"/>
                  <a:t>Accuracy</a:t>
                </a:r>
              </a:p>
            </c:rich>
          </c:tx>
          <c:layout>
            <c:manualLayout>
              <c:xMode val="edge"/>
              <c:yMode val="edge"/>
              <c:x val="1.9457447337155102E-2"/>
              <c:y val="0.32360310893341698"/>
            </c:manualLayout>
          </c:layout>
          <c:overlay val="0"/>
        </c:title>
        <c:numFmt formatCode="####.00" sourceLinked="0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da-DK"/>
          </a:p>
        </c:txPr>
        <c:crossAx val="-2052862064"/>
        <c:crosses val="autoZero"/>
        <c:crossBetween val="midCat"/>
        <c:majorUnit val="0.02"/>
      </c:valAx>
    </c:plotArea>
    <c:legend>
      <c:legendPos val="r"/>
      <c:layout>
        <c:manualLayout>
          <c:xMode val="edge"/>
          <c:yMode val="edge"/>
          <c:x val="0.21489259625679299"/>
          <c:y val="0.65540892134245898"/>
          <c:w val="0.61366112368484105"/>
          <c:h val="0.132952787681201"/>
        </c:manualLayout>
      </c:layout>
      <c:overlay val="0"/>
      <c:txPr>
        <a:bodyPr/>
        <a:lstStyle/>
        <a:p>
          <a:pPr>
            <a:defRPr sz="1100"/>
          </a:pPr>
          <a:endParaRPr lang="da-DK"/>
        </a:p>
      </c:txPr>
    </c:legend>
    <c:plotVisOnly val="1"/>
    <c:dispBlanksAs val="gap"/>
    <c:showDLblsOverMax val="0"/>
  </c:chart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EE2025-E201-4D96-A4EF-E471FA9455D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1B6271-FDB0-4A5C-B83E-C9DCE3205B5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a-DK" baseline="0"/>
            <a:t>Indkodningsprocessens abstraktionsniveau</a:t>
          </a:r>
          <a:endParaRPr lang="en-US"/>
        </a:p>
      </dgm:t>
    </dgm:pt>
    <dgm:pt modelId="{28ECB3ED-491D-4366-9729-51920B9C18FD}" type="parTrans" cxnId="{86974023-FC10-4402-99CC-2D5AB051333A}">
      <dgm:prSet/>
      <dgm:spPr/>
      <dgm:t>
        <a:bodyPr/>
        <a:lstStyle/>
        <a:p>
          <a:endParaRPr lang="en-US"/>
        </a:p>
      </dgm:t>
    </dgm:pt>
    <dgm:pt modelId="{4C177F9D-A9E8-4584-A359-4D4105AD3D06}" type="sibTrans" cxnId="{86974023-FC10-4402-99CC-2D5AB051333A}">
      <dgm:prSet/>
      <dgm:spPr/>
      <dgm:t>
        <a:bodyPr/>
        <a:lstStyle/>
        <a:p>
          <a:endParaRPr lang="en-US"/>
        </a:p>
      </dgm:t>
    </dgm:pt>
    <dgm:pt modelId="{198B7F3D-F1BD-48A2-93AF-CFF9AF68FEF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a-DK" baseline="0"/>
            <a:t>Seriel søgning</a:t>
          </a:r>
          <a:endParaRPr lang="en-US"/>
        </a:p>
      </dgm:t>
    </dgm:pt>
    <dgm:pt modelId="{F108A00A-0967-4D4F-A311-ABD0CEB99299}" type="parTrans" cxnId="{A36A8A1C-6C6C-4D22-ABD8-728182047774}">
      <dgm:prSet/>
      <dgm:spPr/>
      <dgm:t>
        <a:bodyPr/>
        <a:lstStyle/>
        <a:p>
          <a:endParaRPr lang="en-US"/>
        </a:p>
      </dgm:t>
    </dgm:pt>
    <dgm:pt modelId="{1433B0C8-D072-423A-80F0-10AB2074C267}" type="sibTrans" cxnId="{A36A8A1C-6C6C-4D22-ABD8-728182047774}">
      <dgm:prSet/>
      <dgm:spPr/>
      <dgm:t>
        <a:bodyPr/>
        <a:lstStyle/>
        <a:p>
          <a:endParaRPr lang="en-US"/>
        </a:p>
      </dgm:t>
    </dgm:pt>
    <dgm:pt modelId="{D17A0BEA-E990-4AA1-91F7-AAF1DC8EDB3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a-DK" baseline="0"/>
            <a:t>Udtømmende søgning</a:t>
          </a:r>
          <a:endParaRPr lang="en-US"/>
        </a:p>
      </dgm:t>
    </dgm:pt>
    <dgm:pt modelId="{288C2B3C-2C1A-4BA2-8F34-947F2A7BC6BE}" type="parTrans" cxnId="{244240E1-7151-4781-B9DA-B5D5F14FA7DD}">
      <dgm:prSet/>
      <dgm:spPr/>
      <dgm:t>
        <a:bodyPr/>
        <a:lstStyle/>
        <a:p>
          <a:endParaRPr lang="en-US"/>
        </a:p>
      </dgm:t>
    </dgm:pt>
    <dgm:pt modelId="{CD23C7C6-E49D-4AEB-88B3-DEB002AF4A2F}" type="sibTrans" cxnId="{244240E1-7151-4781-B9DA-B5D5F14FA7DD}">
      <dgm:prSet/>
      <dgm:spPr/>
      <dgm:t>
        <a:bodyPr/>
        <a:lstStyle/>
        <a:p>
          <a:endParaRPr lang="en-US"/>
        </a:p>
      </dgm:t>
    </dgm:pt>
    <dgm:pt modelId="{164C6813-3A9B-4E5A-9AC4-0993E9BB0F1F}" type="pres">
      <dgm:prSet presAssocID="{39EE2025-E201-4D96-A4EF-E471FA9455DF}" presName="root" presStyleCnt="0">
        <dgm:presLayoutVars>
          <dgm:dir/>
          <dgm:resizeHandles val="exact"/>
        </dgm:presLayoutVars>
      </dgm:prSet>
      <dgm:spPr/>
    </dgm:pt>
    <dgm:pt modelId="{D7271E7D-EAF4-4977-A4A4-5B0E899C0ADB}" type="pres">
      <dgm:prSet presAssocID="{281B6271-FDB0-4A5C-B83E-C9DCE3205B5F}" presName="compNode" presStyleCnt="0"/>
      <dgm:spPr/>
    </dgm:pt>
    <dgm:pt modelId="{FD65505D-03DB-42D1-A3E0-4E6BED5D28C4}" type="pres">
      <dgm:prSet presAssocID="{281B6271-FDB0-4A5C-B83E-C9DCE3205B5F}" presName="iconBgRect" presStyleLbl="bgShp" presStyleIdx="0" presStyleCnt="3"/>
      <dgm:spPr/>
    </dgm:pt>
    <dgm:pt modelId="{71C00875-6C87-4B0F-85E2-F990FD4F82EF}" type="pres">
      <dgm:prSet presAssocID="{281B6271-FDB0-4A5C-B83E-C9DCE3205B5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C"/>
        </a:ext>
      </dgm:extLst>
    </dgm:pt>
    <dgm:pt modelId="{45553E68-9313-4CC4-BA6B-41650BEED603}" type="pres">
      <dgm:prSet presAssocID="{281B6271-FDB0-4A5C-B83E-C9DCE3205B5F}" presName="spaceRect" presStyleCnt="0"/>
      <dgm:spPr/>
    </dgm:pt>
    <dgm:pt modelId="{EA6BD65C-964F-461D-9D84-45971184E016}" type="pres">
      <dgm:prSet presAssocID="{281B6271-FDB0-4A5C-B83E-C9DCE3205B5F}" presName="textRect" presStyleLbl="revTx" presStyleIdx="0" presStyleCnt="3">
        <dgm:presLayoutVars>
          <dgm:chMax val="1"/>
          <dgm:chPref val="1"/>
        </dgm:presLayoutVars>
      </dgm:prSet>
      <dgm:spPr/>
    </dgm:pt>
    <dgm:pt modelId="{876E9372-443C-4A97-861B-BBADEE131071}" type="pres">
      <dgm:prSet presAssocID="{4C177F9D-A9E8-4584-A359-4D4105AD3D06}" presName="sibTrans" presStyleCnt="0"/>
      <dgm:spPr/>
    </dgm:pt>
    <dgm:pt modelId="{F232B7F6-9580-42E2-AE8C-614AD2D229C3}" type="pres">
      <dgm:prSet presAssocID="{198B7F3D-F1BD-48A2-93AF-CFF9AF68FEFF}" presName="compNode" presStyleCnt="0"/>
      <dgm:spPr/>
    </dgm:pt>
    <dgm:pt modelId="{E7449C20-B818-4D4C-98F2-820D1F170ADF}" type="pres">
      <dgm:prSet presAssocID="{198B7F3D-F1BD-48A2-93AF-CFF9AF68FEFF}" presName="iconBgRect" presStyleLbl="bgShp" presStyleIdx="1" presStyleCnt="3"/>
      <dgm:spPr/>
    </dgm:pt>
    <dgm:pt modelId="{9EFBA221-F081-4E88-B183-1BA06F889D9E}" type="pres">
      <dgm:prSet presAssocID="{198B7F3D-F1BD-48A2-93AF-CFF9AF68FEF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 Search"/>
        </a:ext>
      </dgm:extLst>
    </dgm:pt>
    <dgm:pt modelId="{8B0C2D7A-C856-4C46-9D1A-1BE704ECF7DD}" type="pres">
      <dgm:prSet presAssocID="{198B7F3D-F1BD-48A2-93AF-CFF9AF68FEFF}" presName="spaceRect" presStyleCnt="0"/>
      <dgm:spPr/>
    </dgm:pt>
    <dgm:pt modelId="{9A9AFF34-80A4-4E7F-8567-41798E7F0025}" type="pres">
      <dgm:prSet presAssocID="{198B7F3D-F1BD-48A2-93AF-CFF9AF68FEFF}" presName="textRect" presStyleLbl="revTx" presStyleIdx="1" presStyleCnt="3">
        <dgm:presLayoutVars>
          <dgm:chMax val="1"/>
          <dgm:chPref val="1"/>
        </dgm:presLayoutVars>
      </dgm:prSet>
      <dgm:spPr/>
    </dgm:pt>
    <dgm:pt modelId="{770E089C-291B-493C-86CF-F348A05B341C}" type="pres">
      <dgm:prSet presAssocID="{1433B0C8-D072-423A-80F0-10AB2074C267}" presName="sibTrans" presStyleCnt="0"/>
      <dgm:spPr/>
    </dgm:pt>
    <dgm:pt modelId="{F5344C48-158B-41AD-A40C-47D84AE3D307}" type="pres">
      <dgm:prSet presAssocID="{D17A0BEA-E990-4AA1-91F7-AAF1DC8EDB39}" presName="compNode" presStyleCnt="0"/>
      <dgm:spPr/>
    </dgm:pt>
    <dgm:pt modelId="{097521B6-C7B1-45D8-A5D9-5000B9A9A444}" type="pres">
      <dgm:prSet presAssocID="{D17A0BEA-E990-4AA1-91F7-AAF1DC8EDB39}" presName="iconBgRect" presStyleLbl="bgShp" presStyleIdx="2" presStyleCnt="3"/>
      <dgm:spPr/>
    </dgm:pt>
    <dgm:pt modelId="{FF69CD06-DC12-4403-BE3C-B53276A2E748}" type="pres">
      <dgm:prSet presAssocID="{D17A0BEA-E990-4AA1-91F7-AAF1DC8EDB3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arch"/>
        </a:ext>
      </dgm:extLst>
    </dgm:pt>
    <dgm:pt modelId="{C421F172-8D8D-4DFA-BF84-4A3E47F10E33}" type="pres">
      <dgm:prSet presAssocID="{D17A0BEA-E990-4AA1-91F7-AAF1DC8EDB39}" presName="spaceRect" presStyleCnt="0"/>
      <dgm:spPr/>
    </dgm:pt>
    <dgm:pt modelId="{496B636F-192C-4C78-9908-1D121F978445}" type="pres">
      <dgm:prSet presAssocID="{D17A0BEA-E990-4AA1-91F7-AAF1DC8EDB3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6A8A1C-6C6C-4D22-ABD8-728182047774}" srcId="{39EE2025-E201-4D96-A4EF-E471FA9455DF}" destId="{198B7F3D-F1BD-48A2-93AF-CFF9AF68FEFF}" srcOrd="1" destOrd="0" parTransId="{F108A00A-0967-4D4F-A311-ABD0CEB99299}" sibTransId="{1433B0C8-D072-423A-80F0-10AB2074C267}"/>
    <dgm:cxn modelId="{86974023-FC10-4402-99CC-2D5AB051333A}" srcId="{39EE2025-E201-4D96-A4EF-E471FA9455DF}" destId="{281B6271-FDB0-4A5C-B83E-C9DCE3205B5F}" srcOrd="0" destOrd="0" parTransId="{28ECB3ED-491D-4366-9729-51920B9C18FD}" sibTransId="{4C177F9D-A9E8-4584-A359-4D4105AD3D06}"/>
    <dgm:cxn modelId="{1955C266-B787-4A12-91F6-C7D0D4750CAE}" type="presOf" srcId="{39EE2025-E201-4D96-A4EF-E471FA9455DF}" destId="{164C6813-3A9B-4E5A-9AC4-0993E9BB0F1F}" srcOrd="0" destOrd="0" presId="urn:microsoft.com/office/officeart/2018/5/layout/IconCircleLabelList"/>
    <dgm:cxn modelId="{A011A36C-BE02-44EA-8639-DA069D1F8946}" type="presOf" srcId="{198B7F3D-F1BD-48A2-93AF-CFF9AF68FEFF}" destId="{9A9AFF34-80A4-4E7F-8567-41798E7F0025}" srcOrd="0" destOrd="0" presId="urn:microsoft.com/office/officeart/2018/5/layout/IconCircleLabelList"/>
    <dgm:cxn modelId="{4FA32B52-71D6-425A-9C08-C800921F0D27}" type="presOf" srcId="{D17A0BEA-E990-4AA1-91F7-AAF1DC8EDB39}" destId="{496B636F-192C-4C78-9908-1D121F978445}" srcOrd="0" destOrd="0" presId="urn:microsoft.com/office/officeart/2018/5/layout/IconCircleLabelList"/>
    <dgm:cxn modelId="{464717AD-7FD3-46B3-BA5C-BEB88FCBDE66}" type="presOf" srcId="{281B6271-FDB0-4A5C-B83E-C9DCE3205B5F}" destId="{EA6BD65C-964F-461D-9D84-45971184E016}" srcOrd="0" destOrd="0" presId="urn:microsoft.com/office/officeart/2018/5/layout/IconCircleLabelList"/>
    <dgm:cxn modelId="{244240E1-7151-4781-B9DA-B5D5F14FA7DD}" srcId="{39EE2025-E201-4D96-A4EF-E471FA9455DF}" destId="{D17A0BEA-E990-4AA1-91F7-AAF1DC8EDB39}" srcOrd="2" destOrd="0" parTransId="{288C2B3C-2C1A-4BA2-8F34-947F2A7BC6BE}" sibTransId="{CD23C7C6-E49D-4AEB-88B3-DEB002AF4A2F}"/>
    <dgm:cxn modelId="{5B0EB571-D733-46CB-BB21-728CD0CF7B29}" type="presParOf" srcId="{164C6813-3A9B-4E5A-9AC4-0993E9BB0F1F}" destId="{D7271E7D-EAF4-4977-A4A4-5B0E899C0ADB}" srcOrd="0" destOrd="0" presId="urn:microsoft.com/office/officeart/2018/5/layout/IconCircleLabelList"/>
    <dgm:cxn modelId="{9E2925F3-28DC-4055-9020-D021C4EE036E}" type="presParOf" srcId="{D7271E7D-EAF4-4977-A4A4-5B0E899C0ADB}" destId="{FD65505D-03DB-42D1-A3E0-4E6BED5D28C4}" srcOrd="0" destOrd="0" presId="urn:microsoft.com/office/officeart/2018/5/layout/IconCircleLabelList"/>
    <dgm:cxn modelId="{444511D9-A4D2-4B03-A9B0-EDEB31741926}" type="presParOf" srcId="{D7271E7D-EAF4-4977-A4A4-5B0E899C0ADB}" destId="{71C00875-6C87-4B0F-85E2-F990FD4F82EF}" srcOrd="1" destOrd="0" presId="urn:microsoft.com/office/officeart/2018/5/layout/IconCircleLabelList"/>
    <dgm:cxn modelId="{12B79F62-D3D2-4A46-8E9A-2FE4C2612D1A}" type="presParOf" srcId="{D7271E7D-EAF4-4977-A4A4-5B0E899C0ADB}" destId="{45553E68-9313-4CC4-BA6B-41650BEED603}" srcOrd="2" destOrd="0" presId="urn:microsoft.com/office/officeart/2018/5/layout/IconCircleLabelList"/>
    <dgm:cxn modelId="{B7D6D4F6-B02D-4A18-921C-DA174C08B3CE}" type="presParOf" srcId="{D7271E7D-EAF4-4977-A4A4-5B0E899C0ADB}" destId="{EA6BD65C-964F-461D-9D84-45971184E016}" srcOrd="3" destOrd="0" presId="urn:microsoft.com/office/officeart/2018/5/layout/IconCircleLabelList"/>
    <dgm:cxn modelId="{B8F7EF4D-0751-4F4E-92B6-E5336BCDE19A}" type="presParOf" srcId="{164C6813-3A9B-4E5A-9AC4-0993E9BB0F1F}" destId="{876E9372-443C-4A97-861B-BBADEE131071}" srcOrd="1" destOrd="0" presId="urn:microsoft.com/office/officeart/2018/5/layout/IconCircleLabelList"/>
    <dgm:cxn modelId="{9A42926C-AA0A-45B0-AC3B-556E64D0946C}" type="presParOf" srcId="{164C6813-3A9B-4E5A-9AC4-0993E9BB0F1F}" destId="{F232B7F6-9580-42E2-AE8C-614AD2D229C3}" srcOrd="2" destOrd="0" presId="urn:microsoft.com/office/officeart/2018/5/layout/IconCircleLabelList"/>
    <dgm:cxn modelId="{4D19F005-E80B-4E19-BD08-08E2AE8CE77A}" type="presParOf" srcId="{F232B7F6-9580-42E2-AE8C-614AD2D229C3}" destId="{E7449C20-B818-4D4C-98F2-820D1F170ADF}" srcOrd="0" destOrd="0" presId="urn:microsoft.com/office/officeart/2018/5/layout/IconCircleLabelList"/>
    <dgm:cxn modelId="{68055080-1523-4A5E-A888-B059323E568C}" type="presParOf" srcId="{F232B7F6-9580-42E2-AE8C-614AD2D229C3}" destId="{9EFBA221-F081-4E88-B183-1BA06F889D9E}" srcOrd="1" destOrd="0" presId="urn:microsoft.com/office/officeart/2018/5/layout/IconCircleLabelList"/>
    <dgm:cxn modelId="{9C275DAA-7727-4645-9CF8-A4BAC8191038}" type="presParOf" srcId="{F232B7F6-9580-42E2-AE8C-614AD2D229C3}" destId="{8B0C2D7A-C856-4C46-9D1A-1BE704ECF7DD}" srcOrd="2" destOrd="0" presId="urn:microsoft.com/office/officeart/2018/5/layout/IconCircleLabelList"/>
    <dgm:cxn modelId="{64D50356-FEA1-42C8-8EB3-802E80C8301E}" type="presParOf" srcId="{F232B7F6-9580-42E2-AE8C-614AD2D229C3}" destId="{9A9AFF34-80A4-4E7F-8567-41798E7F0025}" srcOrd="3" destOrd="0" presId="urn:microsoft.com/office/officeart/2018/5/layout/IconCircleLabelList"/>
    <dgm:cxn modelId="{6035C36E-6DED-49C4-9713-E0C80FEFC09B}" type="presParOf" srcId="{164C6813-3A9B-4E5A-9AC4-0993E9BB0F1F}" destId="{770E089C-291B-493C-86CF-F348A05B341C}" srcOrd="3" destOrd="0" presId="urn:microsoft.com/office/officeart/2018/5/layout/IconCircleLabelList"/>
    <dgm:cxn modelId="{6CC13297-1388-42F5-B61C-06EBF6E88C21}" type="presParOf" srcId="{164C6813-3A9B-4E5A-9AC4-0993E9BB0F1F}" destId="{F5344C48-158B-41AD-A40C-47D84AE3D307}" srcOrd="4" destOrd="0" presId="urn:microsoft.com/office/officeart/2018/5/layout/IconCircleLabelList"/>
    <dgm:cxn modelId="{B61D0C7E-E85C-4956-A9D0-816D706DB045}" type="presParOf" srcId="{F5344C48-158B-41AD-A40C-47D84AE3D307}" destId="{097521B6-C7B1-45D8-A5D9-5000B9A9A444}" srcOrd="0" destOrd="0" presId="urn:microsoft.com/office/officeart/2018/5/layout/IconCircleLabelList"/>
    <dgm:cxn modelId="{779D6790-E406-408B-A459-E469C183DB99}" type="presParOf" srcId="{F5344C48-158B-41AD-A40C-47D84AE3D307}" destId="{FF69CD06-DC12-4403-BE3C-B53276A2E748}" srcOrd="1" destOrd="0" presId="urn:microsoft.com/office/officeart/2018/5/layout/IconCircleLabelList"/>
    <dgm:cxn modelId="{8FB09014-58D0-42AA-9CAB-A79569059823}" type="presParOf" srcId="{F5344C48-158B-41AD-A40C-47D84AE3D307}" destId="{C421F172-8D8D-4DFA-BF84-4A3E47F10E33}" srcOrd="2" destOrd="0" presId="urn:microsoft.com/office/officeart/2018/5/layout/IconCircleLabelList"/>
    <dgm:cxn modelId="{BF094602-FD7B-4698-B713-A51514CA3EE1}" type="presParOf" srcId="{F5344C48-158B-41AD-A40C-47D84AE3D307}" destId="{496B636F-192C-4C78-9908-1D121F97844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A735F3-4956-43F0-824C-3E33EF55FC5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88AB47B-EA7D-4B22-B777-422AD2DFED7D}">
      <dgm:prSet phldrT="[Tekst]"/>
      <dgm:spPr/>
      <dgm:t>
        <a:bodyPr/>
        <a:lstStyle/>
        <a:p>
          <a:r>
            <a:rPr lang="da-DK" b="0" i="0" dirty="0" err="1"/>
            <a:t>Fiksationskryds</a:t>
          </a:r>
          <a:endParaRPr lang="da-DK" b="0" i="0" dirty="0"/>
        </a:p>
        <a:p>
          <a:r>
            <a:rPr lang="da-DK" b="0" i="0" dirty="0"/>
            <a:t>(1s) </a:t>
          </a:r>
          <a:endParaRPr lang="da-DK" dirty="0"/>
        </a:p>
      </dgm:t>
    </dgm:pt>
    <dgm:pt modelId="{D26D1C61-3DF1-4A17-8E7F-49C56F7973B8}" type="parTrans" cxnId="{0C41DAAA-32BA-49A8-AAC1-9396A6CA2678}">
      <dgm:prSet/>
      <dgm:spPr/>
      <dgm:t>
        <a:bodyPr/>
        <a:lstStyle/>
        <a:p>
          <a:endParaRPr lang="da-DK"/>
        </a:p>
      </dgm:t>
    </dgm:pt>
    <dgm:pt modelId="{C42775EB-5393-4B01-8907-5866226DEE4E}" type="sibTrans" cxnId="{0C41DAAA-32BA-49A8-AAC1-9396A6CA2678}">
      <dgm:prSet/>
      <dgm:spPr/>
      <dgm:t>
        <a:bodyPr/>
        <a:lstStyle/>
        <a:p>
          <a:r>
            <a:rPr lang="da-DK" dirty="0"/>
            <a:t>1s</a:t>
          </a:r>
        </a:p>
      </dgm:t>
    </dgm:pt>
    <dgm:pt modelId="{B4840DFD-91F3-4B1E-A94D-F48EE344AC6A}">
      <dgm:prSet phldrT="[Tekst]"/>
      <dgm:spPr/>
      <dgm:t>
        <a:bodyPr/>
        <a:lstStyle/>
        <a:p>
          <a:r>
            <a:rPr lang="da-DK" dirty="0"/>
            <a:t>Hukommelsessæt</a:t>
          </a:r>
        </a:p>
        <a:p>
          <a:r>
            <a:rPr lang="da-DK" dirty="0"/>
            <a:t>(500ms/bogstav)</a:t>
          </a:r>
        </a:p>
      </dgm:t>
    </dgm:pt>
    <dgm:pt modelId="{14DC4590-F69E-484E-AF6A-95AD23AA6708}" type="parTrans" cxnId="{3A44131C-5E26-4930-B3F8-868A66EE2D74}">
      <dgm:prSet/>
      <dgm:spPr/>
      <dgm:t>
        <a:bodyPr/>
        <a:lstStyle/>
        <a:p>
          <a:endParaRPr lang="da-DK"/>
        </a:p>
      </dgm:t>
    </dgm:pt>
    <dgm:pt modelId="{2595719B-44A1-407D-AC2A-B1377E06EC97}" type="sibTrans" cxnId="{3A44131C-5E26-4930-B3F8-868A66EE2D74}">
      <dgm:prSet/>
      <dgm:spPr/>
      <dgm:t>
        <a:bodyPr/>
        <a:lstStyle/>
        <a:p>
          <a:r>
            <a:rPr lang="da-DK" dirty="0"/>
            <a:t>1s</a:t>
          </a:r>
        </a:p>
      </dgm:t>
    </dgm:pt>
    <dgm:pt modelId="{3A7AE6CB-7D9F-485F-B53A-24E7B6CFC403}">
      <dgm:prSet phldrT="[Tekst]"/>
      <dgm:spPr/>
      <dgm:t>
        <a:bodyPr/>
        <a:lstStyle/>
        <a:p>
          <a:r>
            <a:rPr lang="da-DK" dirty="0"/>
            <a:t>Testbogstav</a:t>
          </a:r>
        </a:p>
      </dgm:t>
    </dgm:pt>
    <dgm:pt modelId="{F215C9E3-BFC3-425E-81F4-4F0B48C4ECB9}" type="parTrans" cxnId="{7FC68808-BBC9-4908-98F2-0AA47A896A20}">
      <dgm:prSet/>
      <dgm:spPr/>
      <dgm:t>
        <a:bodyPr/>
        <a:lstStyle/>
        <a:p>
          <a:endParaRPr lang="da-DK"/>
        </a:p>
      </dgm:t>
    </dgm:pt>
    <dgm:pt modelId="{2ACC6543-344B-4231-B7B4-824466D48468}" type="sibTrans" cxnId="{7FC68808-BBC9-4908-98F2-0AA47A896A20}">
      <dgm:prSet/>
      <dgm:spPr/>
      <dgm:t>
        <a:bodyPr/>
        <a:lstStyle/>
        <a:p>
          <a:endParaRPr lang="da-DK"/>
        </a:p>
      </dgm:t>
    </dgm:pt>
    <dgm:pt modelId="{9CE9F299-250D-4FB8-B750-EA40100D36B6}" type="pres">
      <dgm:prSet presAssocID="{69A735F3-4956-43F0-824C-3E33EF55FC5B}" presName="Name0" presStyleCnt="0">
        <dgm:presLayoutVars>
          <dgm:dir/>
          <dgm:resizeHandles val="exact"/>
        </dgm:presLayoutVars>
      </dgm:prSet>
      <dgm:spPr/>
    </dgm:pt>
    <dgm:pt modelId="{EA10ED53-FFBA-4E2A-8BD9-FD69E0E25C51}" type="pres">
      <dgm:prSet presAssocID="{A88AB47B-EA7D-4B22-B777-422AD2DFED7D}" presName="node" presStyleLbl="node1" presStyleIdx="0" presStyleCnt="3">
        <dgm:presLayoutVars>
          <dgm:bulletEnabled val="1"/>
        </dgm:presLayoutVars>
      </dgm:prSet>
      <dgm:spPr/>
    </dgm:pt>
    <dgm:pt modelId="{21E47EA1-D77C-4EB8-818D-650FF7128FFA}" type="pres">
      <dgm:prSet presAssocID="{C42775EB-5393-4B01-8907-5866226DEE4E}" presName="sibTrans" presStyleLbl="sibTrans2D1" presStyleIdx="0" presStyleCnt="2"/>
      <dgm:spPr/>
    </dgm:pt>
    <dgm:pt modelId="{E8D87CCC-C850-4F53-8517-E2DEA7BE2A42}" type="pres">
      <dgm:prSet presAssocID="{C42775EB-5393-4B01-8907-5866226DEE4E}" presName="connectorText" presStyleLbl="sibTrans2D1" presStyleIdx="0" presStyleCnt="2"/>
      <dgm:spPr/>
    </dgm:pt>
    <dgm:pt modelId="{F1D78DFF-565C-4C0D-BF89-B4AB64F5A7A8}" type="pres">
      <dgm:prSet presAssocID="{B4840DFD-91F3-4B1E-A94D-F48EE344AC6A}" presName="node" presStyleLbl="node1" presStyleIdx="1" presStyleCnt="3">
        <dgm:presLayoutVars>
          <dgm:bulletEnabled val="1"/>
        </dgm:presLayoutVars>
      </dgm:prSet>
      <dgm:spPr/>
    </dgm:pt>
    <dgm:pt modelId="{8E85D586-B8FE-490A-9EC3-1F0D06389326}" type="pres">
      <dgm:prSet presAssocID="{2595719B-44A1-407D-AC2A-B1377E06EC97}" presName="sibTrans" presStyleLbl="sibTrans2D1" presStyleIdx="1" presStyleCnt="2"/>
      <dgm:spPr/>
    </dgm:pt>
    <dgm:pt modelId="{DC923EC3-F5E3-47D2-A413-34005E4E437A}" type="pres">
      <dgm:prSet presAssocID="{2595719B-44A1-407D-AC2A-B1377E06EC97}" presName="connectorText" presStyleLbl="sibTrans2D1" presStyleIdx="1" presStyleCnt="2"/>
      <dgm:spPr/>
    </dgm:pt>
    <dgm:pt modelId="{5246BD04-9A0D-49B1-AB22-867805893EAF}" type="pres">
      <dgm:prSet presAssocID="{3A7AE6CB-7D9F-485F-B53A-24E7B6CFC403}" presName="node" presStyleLbl="node1" presStyleIdx="2" presStyleCnt="3">
        <dgm:presLayoutVars>
          <dgm:bulletEnabled val="1"/>
        </dgm:presLayoutVars>
      </dgm:prSet>
      <dgm:spPr/>
    </dgm:pt>
  </dgm:ptLst>
  <dgm:cxnLst>
    <dgm:cxn modelId="{7FC68808-BBC9-4908-98F2-0AA47A896A20}" srcId="{69A735F3-4956-43F0-824C-3E33EF55FC5B}" destId="{3A7AE6CB-7D9F-485F-B53A-24E7B6CFC403}" srcOrd="2" destOrd="0" parTransId="{F215C9E3-BFC3-425E-81F4-4F0B48C4ECB9}" sibTransId="{2ACC6543-344B-4231-B7B4-824466D48468}"/>
    <dgm:cxn modelId="{5F666E17-3E88-4DDC-91E5-BBC1E642F863}" type="presOf" srcId="{2595719B-44A1-407D-AC2A-B1377E06EC97}" destId="{8E85D586-B8FE-490A-9EC3-1F0D06389326}" srcOrd="0" destOrd="0" presId="urn:microsoft.com/office/officeart/2005/8/layout/process1"/>
    <dgm:cxn modelId="{3A44131C-5E26-4930-B3F8-868A66EE2D74}" srcId="{69A735F3-4956-43F0-824C-3E33EF55FC5B}" destId="{B4840DFD-91F3-4B1E-A94D-F48EE344AC6A}" srcOrd="1" destOrd="0" parTransId="{14DC4590-F69E-484E-AF6A-95AD23AA6708}" sibTransId="{2595719B-44A1-407D-AC2A-B1377E06EC97}"/>
    <dgm:cxn modelId="{85070529-9B1A-4F99-8350-94D52E760FCE}" type="presOf" srcId="{3A7AE6CB-7D9F-485F-B53A-24E7B6CFC403}" destId="{5246BD04-9A0D-49B1-AB22-867805893EAF}" srcOrd="0" destOrd="0" presId="urn:microsoft.com/office/officeart/2005/8/layout/process1"/>
    <dgm:cxn modelId="{B3C6372E-7ED5-421F-B3F0-94479F3CD389}" type="presOf" srcId="{69A735F3-4956-43F0-824C-3E33EF55FC5B}" destId="{9CE9F299-250D-4FB8-B750-EA40100D36B6}" srcOrd="0" destOrd="0" presId="urn:microsoft.com/office/officeart/2005/8/layout/process1"/>
    <dgm:cxn modelId="{1885A732-802C-40CE-9FE5-B02CCAB7123D}" type="presOf" srcId="{2595719B-44A1-407D-AC2A-B1377E06EC97}" destId="{DC923EC3-F5E3-47D2-A413-34005E4E437A}" srcOrd="1" destOrd="0" presId="urn:microsoft.com/office/officeart/2005/8/layout/process1"/>
    <dgm:cxn modelId="{4D7EA436-B71E-460F-83ED-7D8253A4B536}" type="presOf" srcId="{C42775EB-5393-4B01-8907-5866226DEE4E}" destId="{E8D87CCC-C850-4F53-8517-E2DEA7BE2A42}" srcOrd="1" destOrd="0" presId="urn:microsoft.com/office/officeart/2005/8/layout/process1"/>
    <dgm:cxn modelId="{B1CF3C39-EFEE-4176-B359-D0B667B77601}" type="presOf" srcId="{C42775EB-5393-4B01-8907-5866226DEE4E}" destId="{21E47EA1-D77C-4EB8-818D-650FF7128FFA}" srcOrd="0" destOrd="0" presId="urn:microsoft.com/office/officeart/2005/8/layout/process1"/>
    <dgm:cxn modelId="{4E1A7B73-6B28-43BB-A0F2-D4F7000A7B69}" type="presOf" srcId="{B4840DFD-91F3-4B1E-A94D-F48EE344AC6A}" destId="{F1D78DFF-565C-4C0D-BF89-B4AB64F5A7A8}" srcOrd="0" destOrd="0" presId="urn:microsoft.com/office/officeart/2005/8/layout/process1"/>
    <dgm:cxn modelId="{80B5FF78-848B-4189-9CD3-9856F2A07F57}" type="presOf" srcId="{A88AB47B-EA7D-4B22-B777-422AD2DFED7D}" destId="{EA10ED53-FFBA-4E2A-8BD9-FD69E0E25C51}" srcOrd="0" destOrd="0" presId="urn:microsoft.com/office/officeart/2005/8/layout/process1"/>
    <dgm:cxn modelId="{0C41DAAA-32BA-49A8-AAC1-9396A6CA2678}" srcId="{69A735F3-4956-43F0-824C-3E33EF55FC5B}" destId="{A88AB47B-EA7D-4B22-B777-422AD2DFED7D}" srcOrd="0" destOrd="0" parTransId="{D26D1C61-3DF1-4A17-8E7F-49C56F7973B8}" sibTransId="{C42775EB-5393-4B01-8907-5866226DEE4E}"/>
    <dgm:cxn modelId="{E8CAF61E-F7C6-4C6B-BEF7-9AF7A9CA65DF}" type="presParOf" srcId="{9CE9F299-250D-4FB8-B750-EA40100D36B6}" destId="{EA10ED53-FFBA-4E2A-8BD9-FD69E0E25C51}" srcOrd="0" destOrd="0" presId="urn:microsoft.com/office/officeart/2005/8/layout/process1"/>
    <dgm:cxn modelId="{DBCE0B9F-51CF-4F77-A743-9D325F3EAB85}" type="presParOf" srcId="{9CE9F299-250D-4FB8-B750-EA40100D36B6}" destId="{21E47EA1-D77C-4EB8-818D-650FF7128FFA}" srcOrd="1" destOrd="0" presId="urn:microsoft.com/office/officeart/2005/8/layout/process1"/>
    <dgm:cxn modelId="{6BD17D2D-BB23-4BF6-A944-45583D969062}" type="presParOf" srcId="{21E47EA1-D77C-4EB8-818D-650FF7128FFA}" destId="{E8D87CCC-C850-4F53-8517-E2DEA7BE2A42}" srcOrd="0" destOrd="0" presId="urn:microsoft.com/office/officeart/2005/8/layout/process1"/>
    <dgm:cxn modelId="{B7227C8F-43D5-4D31-B217-BBC63F1510BB}" type="presParOf" srcId="{9CE9F299-250D-4FB8-B750-EA40100D36B6}" destId="{F1D78DFF-565C-4C0D-BF89-B4AB64F5A7A8}" srcOrd="2" destOrd="0" presId="urn:microsoft.com/office/officeart/2005/8/layout/process1"/>
    <dgm:cxn modelId="{F069A98C-2B06-4CDB-A9D5-6EB5599CD614}" type="presParOf" srcId="{9CE9F299-250D-4FB8-B750-EA40100D36B6}" destId="{8E85D586-B8FE-490A-9EC3-1F0D06389326}" srcOrd="3" destOrd="0" presId="urn:microsoft.com/office/officeart/2005/8/layout/process1"/>
    <dgm:cxn modelId="{FD4C4E45-39CF-47E1-BEDF-805D75FFD930}" type="presParOf" srcId="{8E85D586-B8FE-490A-9EC3-1F0D06389326}" destId="{DC923EC3-F5E3-47D2-A413-34005E4E437A}" srcOrd="0" destOrd="0" presId="urn:microsoft.com/office/officeart/2005/8/layout/process1"/>
    <dgm:cxn modelId="{9CC6FA73-9C6B-496D-94BB-EB537F1B2C7C}" type="presParOf" srcId="{9CE9F299-250D-4FB8-B750-EA40100D36B6}" destId="{5246BD04-9A0D-49B1-AB22-867805893EA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5505D-03DB-42D1-A3E0-4E6BED5D28C4}">
      <dsp:nvSpPr>
        <dsp:cNvPr id="0" name=""/>
        <dsp:cNvSpPr/>
      </dsp:nvSpPr>
      <dsp:spPr>
        <a:xfrm>
          <a:off x="677743" y="672593"/>
          <a:ext cx="1990125" cy="19901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C00875-6C87-4B0F-85E2-F990FD4F82EF}">
      <dsp:nvSpPr>
        <dsp:cNvPr id="0" name=""/>
        <dsp:cNvSpPr/>
      </dsp:nvSpPr>
      <dsp:spPr>
        <a:xfrm>
          <a:off x="1101868" y="1096718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6BD65C-964F-461D-9D84-45971184E016}">
      <dsp:nvSpPr>
        <dsp:cNvPr id="0" name=""/>
        <dsp:cNvSpPr/>
      </dsp:nvSpPr>
      <dsp:spPr>
        <a:xfrm>
          <a:off x="41556" y="3282594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a-DK" sz="2000" kern="1200" baseline="0"/>
            <a:t>Indkodningsprocessens abstraktionsniveau</a:t>
          </a:r>
          <a:endParaRPr lang="en-US" sz="2000" kern="1200"/>
        </a:p>
      </dsp:txBody>
      <dsp:txXfrm>
        <a:off x="41556" y="3282594"/>
        <a:ext cx="3262500" cy="720000"/>
      </dsp:txXfrm>
    </dsp:sp>
    <dsp:sp modelId="{E7449C20-B818-4D4C-98F2-820D1F170ADF}">
      <dsp:nvSpPr>
        <dsp:cNvPr id="0" name=""/>
        <dsp:cNvSpPr/>
      </dsp:nvSpPr>
      <dsp:spPr>
        <a:xfrm>
          <a:off x="4511181" y="672593"/>
          <a:ext cx="1990125" cy="19901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FBA221-F081-4E88-B183-1BA06F889D9E}">
      <dsp:nvSpPr>
        <dsp:cNvPr id="0" name=""/>
        <dsp:cNvSpPr/>
      </dsp:nvSpPr>
      <dsp:spPr>
        <a:xfrm>
          <a:off x="4935306" y="1096718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9AFF34-80A4-4E7F-8567-41798E7F0025}">
      <dsp:nvSpPr>
        <dsp:cNvPr id="0" name=""/>
        <dsp:cNvSpPr/>
      </dsp:nvSpPr>
      <dsp:spPr>
        <a:xfrm>
          <a:off x="3874994" y="3282594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a-DK" sz="2000" kern="1200" baseline="0"/>
            <a:t>Seriel søgning</a:t>
          </a:r>
          <a:endParaRPr lang="en-US" sz="2000" kern="1200"/>
        </a:p>
      </dsp:txBody>
      <dsp:txXfrm>
        <a:off x="3874994" y="3282594"/>
        <a:ext cx="3262500" cy="720000"/>
      </dsp:txXfrm>
    </dsp:sp>
    <dsp:sp modelId="{097521B6-C7B1-45D8-A5D9-5000B9A9A444}">
      <dsp:nvSpPr>
        <dsp:cNvPr id="0" name=""/>
        <dsp:cNvSpPr/>
      </dsp:nvSpPr>
      <dsp:spPr>
        <a:xfrm>
          <a:off x="8344619" y="672593"/>
          <a:ext cx="1990125" cy="19901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69CD06-DC12-4403-BE3C-B53276A2E748}">
      <dsp:nvSpPr>
        <dsp:cNvPr id="0" name=""/>
        <dsp:cNvSpPr/>
      </dsp:nvSpPr>
      <dsp:spPr>
        <a:xfrm>
          <a:off x="8768744" y="1096718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6B636F-192C-4C78-9908-1D121F978445}">
      <dsp:nvSpPr>
        <dsp:cNvPr id="0" name=""/>
        <dsp:cNvSpPr/>
      </dsp:nvSpPr>
      <dsp:spPr>
        <a:xfrm>
          <a:off x="7708431" y="3282594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a-DK" sz="2000" kern="1200" baseline="0"/>
            <a:t>Udtømmende søgning</a:t>
          </a:r>
          <a:endParaRPr lang="en-US" sz="2000" kern="1200"/>
        </a:p>
      </dsp:txBody>
      <dsp:txXfrm>
        <a:off x="7708431" y="3282594"/>
        <a:ext cx="32625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10ED53-FFBA-4E2A-8BD9-FD69E0E25C51}">
      <dsp:nvSpPr>
        <dsp:cNvPr id="0" name=""/>
        <dsp:cNvSpPr/>
      </dsp:nvSpPr>
      <dsp:spPr>
        <a:xfrm>
          <a:off x="7143" y="660098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b="0" i="0" kern="1200" dirty="0" err="1"/>
            <a:t>Fiksationskryds</a:t>
          </a:r>
          <a:endParaRPr lang="da-DK" sz="1900" b="0" i="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b="0" i="0" kern="1200" dirty="0"/>
            <a:t>(1s) </a:t>
          </a:r>
          <a:endParaRPr lang="da-DK" sz="1900" kern="1200" dirty="0"/>
        </a:p>
      </dsp:txBody>
      <dsp:txXfrm>
        <a:off x="44665" y="697620"/>
        <a:ext cx="2060143" cy="1206068"/>
      </dsp:txXfrm>
    </dsp:sp>
    <dsp:sp modelId="{21E47EA1-D77C-4EB8-818D-650FF7128FFA}">
      <dsp:nvSpPr>
        <dsp:cNvPr id="0" name=""/>
        <dsp:cNvSpPr/>
      </dsp:nvSpPr>
      <dsp:spPr>
        <a:xfrm>
          <a:off x="2355850" y="1035891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500" kern="1200" dirty="0"/>
            <a:t>1s</a:t>
          </a:r>
        </a:p>
      </dsp:txBody>
      <dsp:txXfrm>
        <a:off x="2355850" y="1141796"/>
        <a:ext cx="316861" cy="317716"/>
      </dsp:txXfrm>
    </dsp:sp>
    <dsp:sp modelId="{F1D78DFF-565C-4C0D-BF89-B4AB64F5A7A8}">
      <dsp:nvSpPr>
        <dsp:cNvPr id="0" name=""/>
        <dsp:cNvSpPr/>
      </dsp:nvSpPr>
      <dsp:spPr>
        <a:xfrm>
          <a:off x="2996406" y="660098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Hukommelsessæt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(500ms/bogstav)</a:t>
          </a:r>
        </a:p>
      </dsp:txBody>
      <dsp:txXfrm>
        <a:off x="3033928" y="697620"/>
        <a:ext cx="2060143" cy="1206068"/>
      </dsp:txXfrm>
    </dsp:sp>
    <dsp:sp modelId="{8E85D586-B8FE-490A-9EC3-1F0D06389326}">
      <dsp:nvSpPr>
        <dsp:cNvPr id="0" name=""/>
        <dsp:cNvSpPr/>
      </dsp:nvSpPr>
      <dsp:spPr>
        <a:xfrm>
          <a:off x="5345112" y="1035891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500" kern="1200" dirty="0"/>
            <a:t>1s</a:t>
          </a:r>
        </a:p>
      </dsp:txBody>
      <dsp:txXfrm>
        <a:off x="5345112" y="1141796"/>
        <a:ext cx="316861" cy="317716"/>
      </dsp:txXfrm>
    </dsp:sp>
    <dsp:sp modelId="{5246BD04-9A0D-49B1-AB22-867805893EAF}">
      <dsp:nvSpPr>
        <dsp:cNvPr id="0" name=""/>
        <dsp:cNvSpPr/>
      </dsp:nvSpPr>
      <dsp:spPr>
        <a:xfrm>
          <a:off x="5985668" y="660098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900" kern="1200" dirty="0"/>
            <a:t>Testbogstav</a:t>
          </a:r>
        </a:p>
      </dsp:txBody>
      <dsp:txXfrm>
        <a:off x="6023190" y="697620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23/11/2021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23/11/2021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0BA9E-9EC0-428B-B09E-FB727262E64B}" type="slidenum">
              <a:rPr lang="da-DK" smtClean="0"/>
              <a:pPr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93494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089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Sebastian</a:t>
            </a:r>
          </a:p>
          <a:p>
            <a:r>
              <a:rPr lang="da-DK" dirty="0"/>
              <a:t>Testeksempel med 5 bogstaver (2500ms til hukommelsessæt)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715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Sebastian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260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Signifikant forskel i RT afhængig af set </a:t>
            </a:r>
            <a:r>
              <a:rPr lang="da-DK" dirty="0" err="1"/>
              <a:t>size</a:t>
            </a:r>
            <a:r>
              <a:rPr lang="da-DK" dirty="0"/>
              <a:t> og testbogstav (present </a:t>
            </a:r>
            <a:r>
              <a:rPr lang="da-DK" dirty="0" err="1"/>
              <a:t>absent</a:t>
            </a:r>
            <a:r>
              <a:rPr lang="da-DK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88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Sætstørrelse og maskering: </a:t>
            </a:r>
            <a:r>
              <a:rPr lang="da-DK"/>
              <a:t>betragt sætstørrelse 2 versus 5; </a:t>
            </a:r>
            <a:r>
              <a:rPr lang="da-DK" dirty="0" err="1"/>
              <a:t>unmasked</a:t>
            </a:r>
            <a:r>
              <a:rPr lang="da-DK" dirty="0"/>
              <a:t> kommer tættere på hinanden, </a:t>
            </a:r>
            <a:r>
              <a:rPr lang="da-DK" dirty="0" err="1"/>
              <a:t>masked</a:t>
            </a:r>
            <a:r>
              <a:rPr lang="da-DK" dirty="0"/>
              <a:t> kommer længere væk </a:t>
            </a:r>
            <a:r>
              <a:rPr lang="da-DK"/>
              <a:t>fra hinanden</a:t>
            </a:r>
          </a:p>
          <a:p>
            <a:endParaRPr lang="da-DK"/>
          </a:p>
          <a:p>
            <a:r>
              <a:rPr lang="da-DK"/>
              <a:t>Maskering og </a:t>
            </a:r>
            <a:r>
              <a:rPr lang="da-DK" dirty="0"/>
              <a:t>testbogstav: der er større forskel mellem </a:t>
            </a:r>
            <a:r>
              <a:rPr lang="da-DK" dirty="0" err="1"/>
              <a:t>accuracy</a:t>
            </a:r>
            <a:r>
              <a:rPr lang="da-DK" dirty="0"/>
              <a:t> </a:t>
            </a:r>
            <a:r>
              <a:rPr lang="da-DK" dirty="0" err="1"/>
              <a:t>masked</a:t>
            </a:r>
            <a:r>
              <a:rPr lang="da-DK" dirty="0"/>
              <a:t>/</a:t>
            </a:r>
            <a:r>
              <a:rPr lang="da-DK" dirty="0" err="1"/>
              <a:t>unmasked</a:t>
            </a:r>
            <a:r>
              <a:rPr lang="da-DK" dirty="0"/>
              <a:t> konditioner imellem i present </a:t>
            </a:r>
            <a:r>
              <a:rPr lang="da-DK" dirty="0" err="1"/>
              <a:t>condition</a:t>
            </a:r>
            <a:r>
              <a:rPr lang="da-DK" dirty="0"/>
              <a:t> end i </a:t>
            </a:r>
            <a:r>
              <a:rPr lang="da-DK" dirty="0" err="1"/>
              <a:t>absent</a:t>
            </a:r>
            <a:r>
              <a:rPr lang="da-DK" dirty="0"/>
              <a:t> </a:t>
            </a:r>
            <a:r>
              <a:rPr lang="da-DK" dirty="0" err="1"/>
              <a:t>condition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38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Sætstørrelse </a:t>
            </a:r>
            <a:r>
              <a:rPr lang="da-DK"/>
              <a:t>og </a:t>
            </a:r>
            <a:r>
              <a:rPr lang="da-DK" dirty="0"/>
              <a:t>testbogstav: 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 er altid højere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absent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alle set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(du laver færre fejl når testbogstavet ikke var i listen)</a:t>
            </a: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Interaktion mellem alle tre: alle hældninger er </a:t>
            </a:r>
            <a:r>
              <a:rPr lang="da-DK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forskellige</a:t>
            </a:r>
            <a:r>
              <a:rPr lang="da-DK">
                <a:effectLst/>
              </a:rPr>
              <a:t> </a:t>
            </a:r>
            <a:r>
              <a:rPr lang="da-DK">
                <a:effectLst/>
                <a:sym typeface="Wingdings" pitchFamily="2" charset="2"/>
              </a:rPr>
              <a:t> 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3767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205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23-11-2021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06C3818-833F-B643-95D8-2E0BBAEDDDF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44842-FBFA-A04C-B192-61A21138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3159E-FBB4-453B-BB73-EC3ABA0B9EC3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4C2E8-84FB-EA47-BCA4-55F16129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pPr/>
              <a:t>1</a:t>
            </a:fld>
            <a:endParaRPr lang="da-DK" dirty="0"/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8E28249F-F509-CF4B-842F-031D8F471593}"/>
              </a:ext>
            </a:extLst>
          </p:cNvPr>
          <p:cNvSpPr txBox="1"/>
          <p:nvPr/>
        </p:nvSpPr>
        <p:spPr>
          <a:xfrm>
            <a:off x="2809302" y="4583016"/>
            <a:ext cx="254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600" dirty="0">
                <a:solidFill>
                  <a:srgbClr val="0070C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Sternberg</a:t>
            </a:r>
          </a:p>
        </p:txBody>
      </p:sp>
    </p:spTree>
    <p:extLst>
      <p:ext uri="{BB962C8B-B14F-4D97-AF65-F5344CB8AC3E}">
        <p14:creationId xmlns:p14="http://schemas.microsoft.com/office/powerpoint/2010/main" val="99389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4A9D7-0194-7640-A425-3EA515D9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betyder resultaterne af </a:t>
            </a:r>
            <a:r>
              <a:rPr lang="da-DK" dirty="0" err="1"/>
              <a:t>opg</a:t>
            </a:r>
            <a:r>
              <a:rPr lang="da-DK" dirty="0"/>
              <a:t>. 1?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3469-3624-D442-A96F-83F32925C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4471552" cy="4675188"/>
          </a:xfrm>
        </p:spPr>
        <p:txBody>
          <a:bodyPr/>
          <a:lstStyle/>
          <a:p>
            <a:r>
              <a:rPr lang="da-DK" u="sng" dirty="0">
                <a:solidFill>
                  <a:srgbClr val="00B050"/>
                </a:solidFill>
              </a:rPr>
              <a:t>Hovedeffekt af sætstørrelse</a:t>
            </a:r>
            <a:r>
              <a:rPr lang="da-DK" dirty="0"/>
              <a:t>: RT varierer alt efter hvor stor sætstørrelsen er</a:t>
            </a:r>
          </a:p>
          <a:p>
            <a:r>
              <a:rPr lang="da-DK" u="sng" dirty="0">
                <a:solidFill>
                  <a:srgbClr val="00B050"/>
                </a:solidFill>
              </a:rPr>
              <a:t>Hovedeffekt af testbogstav</a:t>
            </a:r>
            <a:r>
              <a:rPr lang="da-DK" dirty="0"/>
              <a:t>: Der er forskel i RT alt efter om testbogstavet var tilstede eller ej</a:t>
            </a:r>
          </a:p>
          <a:p>
            <a:r>
              <a:rPr lang="da-DK" u="sng" dirty="0">
                <a:solidFill>
                  <a:srgbClr val="FF0000"/>
                </a:solidFill>
              </a:rPr>
              <a:t>Ingen interaktion</a:t>
            </a:r>
            <a:r>
              <a:rPr lang="da-DK"/>
              <a:t>: Udtømmende </a:t>
            </a:r>
            <a:r>
              <a:rPr lang="da-DK" dirty="0"/>
              <a:t>seriel søgning (jf. </a:t>
            </a:r>
            <a:r>
              <a:rPr lang="da-DK"/>
              <a:t>Sternberg...)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EB7D9-F224-F048-936E-8EBE62384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EEC0A-E22A-D34C-87EF-EC9C20C7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10</a:t>
            </a:fld>
            <a:endParaRPr lang="da-DK" dirty="0"/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0E6B024-6ABA-7B4A-8043-1DA33B68A1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6244848"/>
              </p:ext>
            </p:extLst>
          </p:nvPr>
        </p:nvGraphicFramePr>
        <p:xfrm>
          <a:off x="5522297" y="2024158"/>
          <a:ext cx="6079153" cy="3897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045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73A82-1C47-BE47-A1B2-2D1D012CD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Reaktionstid: sætstørrelse og maskering (</a:t>
            </a:r>
            <a:r>
              <a:rPr lang="da-DK" dirty="0" err="1"/>
              <a:t>opg</a:t>
            </a:r>
            <a:r>
              <a:rPr lang="da-DK" dirty="0"/>
              <a:t>. 2</a:t>
            </a:r>
            <a:r>
              <a:rPr lang="da-DK"/>
              <a:t>)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2ECF12-D810-5848-B898-7D316E337C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a-DK" dirty="0"/>
                  <a:t>ANOVA: sætstørrelse (3 niveauer) og maskering (2 niveauer)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sætstørrelse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(1.38, 265.51) = 462.24,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.71 (Huyhn-Feldt corrected)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maskering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(1, 193) = 273.39,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.59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FF0000"/>
                    </a:solidFill>
                  </a:rPr>
                  <a:t>Ingen interaktion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(1.84, 354.66) = 0.55, </a:t>
                </a:r>
                <a:r>
                  <a:rPr lang="en-US" i="1" dirty="0"/>
                  <a:t>p</a:t>
                </a:r>
                <a:r>
                  <a:rPr lang="en-US" dirty="0"/>
                  <a:t> = .56,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.003 (Huyhn-Feldt corrected)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2ECF12-D810-5848-B898-7D316E337C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11" t="-1897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9933F-E2D9-B14B-8F66-418DB7696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13AE1-C419-EA42-8A84-DF3E8BCD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11</a:t>
            </a:fld>
            <a:endParaRPr lang="da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7955B2-F34A-8944-B892-E28243F1BF09}"/>
              </a:ext>
            </a:extLst>
          </p:cNvPr>
          <p:cNvSpPr txBox="1"/>
          <p:nvPr/>
        </p:nvSpPr>
        <p:spPr>
          <a:xfrm>
            <a:off x="5237174" y="4714473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</p:spTree>
    <p:extLst>
      <p:ext uri="{BB962C8B-B14F-4D97-AF65-F5344CB8AC3E}">
        <p14:creationId xmlns:p14="http://schemas.microsoft.com/office/powerpoint/2010/main" val="85171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D9EDF-157A-6B4A-92CC-C6CC70077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betyder resultaterne af </a:t>
            </a:r>
            <a:r>
              <a:rPr lang="da-DK" dirty="0" err="1"/>
              <a:t>opg</a:t>
            </a:r>
            <a:r>
              <a:rPr lang="da-DK" dirty="0"/>
              <a:t>. 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7CCEE-4925-144E-8390-F9E72BE94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4546708" cy="4675188"/>
          </a:xfrm>
        </p:spPr>
        <p:txBody>
          <a:bodyPr/>
          <a:lstStyle/>
          <a:p>
            <a:r>
              <a:rPr lang="da-DK" u="sng" dirty="0">
                <a:solidFill>
                  <a:srgbClr val="00B050"/>
                </a:solidFill>
              </a:rPr>
              <a:t>Hovedeffekt af sætstørrelse</a:t>
            </a:r>
            <a:r>
              <a:rPr lang="da-DK" dirty="0"/>
              <a:t>: RT varierer alt efter hvor </a:t>
            </a:r>
            <a:r>
              <a:rPr lang="da-DK"/>
              <a:t>stor </a:t>
            </a:r>
            <a:r>
              <a:rPr lang="da-DK" dirty="0"/>
              <a:t>sætstørrelsen er</a:t>
            </a:r>
          </a:p>
          <a:p>
            <a:r>
              <a:rPr lang="da-DK" u="sng" dirty="0">
                <a:solidFill>
                  <a:srgbClr val="00B050"/>
                </a:solidFill>
              </a:rPr>
              <a:t>Hovedeffekt af maskering</a:t>
            </a:r>
            <a:r>
              <a:rPr lang="da-DK" dirty="0"/>
              <a:t>:</a:t>
            </a:r>
            <a:r>
              <a:rPr lang="da-DK"/>
              <a:t> </a:t>
            </a:r>
            <a:br>
              <a:rPr lang="da-DK"/>
            </a:br>
            <a:r>
              <a:rPr lang="da-DK"/>
              <a:t>RT </a:t>
            </a:r>
            <a:r>
              <a:rPr lang="da-DK" dirty="0"/>
              <a:t>varierer alt efter </a:t>
            </a:r>
            <a:r>
              <a:rPr lang="da-DK"/>
              <a:t>hvorvidt bogstavet var maskeret eller ej</a:t>
            </a:r>
            <a:endParaRPr lang="da-DK" dirty="0"/>
          </a:p>
          <a:p>
            <a:r>
              <a:rPr lang="da-DK" u="sng" dirty="0">
                <a:solidFill>
                  <a:srgbClr val="FF0000"/>
                </a:solidFill>
              </a:rPr>
              <a:t>Ingen interaktion</a:t>
            </a:r>
            <a:r>
              <a:rPr lang="da-DK" dirty="0"/>
              <a:t>: Indflydelsen af sætstørrelsen varierer ikke mellem maskeret/</a:t>
            </a:r>
            <a:r>
              <a:rPr lang="da-DK" dirty="0" err="1"/>
              <a:t>umaskeret</a:t>
            </a:r>
            <a:r>
              <a:rPr lang="da-DK" dirty="0"/>
              <a:t> konditioner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73CC7-21E6-6746-93F1-DD0D252A7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D09E0F-364C-9D45-9B19-2FEA4C3E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12</a:t>
            </a:fld>
            <a:endParaRPr lang="da-DK" dirty="0"/>
          </a:p>
        </p:txBody>
      </p:sp>
      <p:pic>
        <p:nvPicPr>
          <p:cNvPr id="6" name="Billede 8">
            <a:extLst>
              <a:ext uri="{FF2B5EF4-FFF2-40B4-BE49-F238E27FC236}">
                <a16:creationId xmlns:a16="http://schemas.microsoft.com/office/drawing/2014/main" id="{27856480-D1F7-D84F-AB15-B8A4B44919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79060" y="1976914"/>
            <a:ext cx="5731510" cy="399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5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A36D-A020-114B-88C9-78E117E71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Fortsat: sætstørrelse og maskering (</a:t>
            </a:r>
            <a:r>
              <a:rPr lang="da-DK" dirty="0" err="1"/>
              <a:t>opg</a:t>
            </a:r>
            <a:r>
              <a:rPr lang="da-DK" dirty="0"/>
              <a:t>.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8D49A-936C-FF44-931D-310479C52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Paired</a:t>
            </a:r>
            <a:r>
              <a:rPr lang="da-DK" dirty="0"/>
              <a:t>-samples </a:t>
            </a:r>
            <a:r>
              <a:rPr lang="da-DK" i="1" dirty="0"/>
              <a:t>t</a:t>
            </a:r>
            <a:r>
              <a:rPr lang="da-DK" dirty="0"/>
              <a:t>-test: forskelle i hældningskoefficient og skæringspunkt for grafer for maskeret versus </a:t>
            </a:r>
            <a:r>
              <a:rPr lang="da-DK" dirty="0" err="1"/>
              <a:t>umaskeret</a:t>
            </a:r>
            <a:endParaRPr lang="da-DK" dirty="0"/>
          </a:p>
          <a:p>
            <a:r>
              <a:rPr lang="da-DK" u="sng" dirty="0">
                <a:solidFill>
                  <a:srgbClr val="00B050"/>
                </a:solidFill>
              </a:rPr>
              <a:t>Signifikant forskel mellem skæringspunkter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t</a:t>
            </a:r>
            <a:r>
              <a:rPr lang="en-US" dirty="0"/>
              <a:t>(193) = -5.68, </a:t>
            </a:r>
            <a:r>
              <a:rPr lang="en-US" i="1" dirty="0"/>
              <a:t>p</a:t>
            </a:r>
            <a:r>
              <a:rPr lang="en-US" dirty="0"/>
              <a:t> &lt; .001, </a:t>
            </a:r>
            <a:r>
              <a:rPr lang="en-US" i="1" dirty="0"/>
              <a:t>d</a:t>
            </a:r>
            <a:r>
              <a:rPr lang="en-US" dirty="0"/>
              <a:t> = 0.38</a:t>
            </a:r>
            <a:r>
              <a:rPr lang="da-DK" dirty="0"/>
              <a:t> </a:t>
            </a:r>
          </a:p>
          <a:p>
            <a:r>
              <a:rPr lang="da-DK" u="sng" dirty="0">
                <a:solidFill>
                  <a:srgbClr val="FF0000"/>
                </a:solidFill>
              </a:rPr>
              <a:t>Ingen signifikant forskel mellem hældningskoefficienter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t</a:t>
            </a:r>
            <a:r>
              <a:rPr lang="en-US" dirty="0"/>
              <a:t>(193) = -0.89, </a:t>
            </a:r>
            <a:r>
              <a:rPr lang="en-US" i="1" dirty="0"/>
              <a:t>p</a:t>
            </a:r>
            <a:r>
              <a:rPr lang="en-US" dirty="0"/>
              <a:t> = .38, </a:t>
            </a:r>
            <a:r>
              <a:rPr lang="en-US" i="1" dirty="0"/>
              <a:t>d</a:t>
            </a:r>
            <a:r>
              <a:rPr lang="en-US" dirty="0"/>
              <a:t> = 0.07</a:t>
            </a:r>
            <a:r>
              <a:rPr lang="da-DK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38A23-FEB7-164A-B858-9EB587456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EAE916-73EE-4B41-85E6-9B5646DE9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13</a:t>
            </a:fld>
            <a:endParaRPr lang="da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DB0739-67DE-D34A-8B31-49B1EDD128B7}"/>
              </a:ext>
            </a:extLst>
          </p:cNvPr>
          <p:cNvSpPr txBox="1"/>
          <p:nvPr/>
        </p:nvSpPr>
        <p:spPr>
          <a:xfrm>
            <a:off x="5237174" y="4714473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</p:spTree>
    <p:extLst>
      <p:ext uri="{BB962C8B-B14F-4D97-AF65-F5344CB8AC3E}">
        <p14:creationId xmlns:p14="http://schemas.microsoft.com/office/powerpoint/2010/main" val="236343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10D69-2A3C-EF4D-9036-879511EB1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betyder resultaterne af </a:t>
            </a:r>
            <a:r>
              <a:rPr lang="da-DK" dirty="0" err="1"/>
              <a:t>opg</a:t>
            </a:r>
            <a:r>
              <a:rPr lang="da-DK" dirty="0"/>
              <a:t>. 3?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6430-2957-714E-8843-68DB0F6E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5269396" cy="4675188"/>
          </a:xfrm>
        </p:spPr>
        <p:txBody>
          <a:bodyPr/>
          <a:lstStyle/>
          <a:p>
            <a:r>
              <a:rPr lang="da-DK" u="sng" dirty="0">
                <a:solidFill>
                  <a:srgbClr val="00B050"/>
                </a:solidFill>
              </a:rPr>
              <a:t>Forskel mellem skæringspunkter</a:t>
            </a:r>
            <a:r>
              <a:rPr lang="da-DK" dirty="0"/>
              <a:t>: ”initial </a:t>
            </a:r>
            <a:r>
              <a:rPr lang="da-DK" dirty="0" err="1"/>
              <a:t>unmasking</a:t>
            </a:r>
            <a:r>
              <a:rPr lang="da-DK"/>
              <a:t>” </a:t>
            </a:r>
            <a:r>
              <a:rPr lang="da-DK" dirty="0"/>
              <a:t>(iflg. Sternberg)</a:t>
            </a:r>
            <a:endParaRPr lang="da-DK"/>
          </a:p>
          <a:p>
            <a:r>
              <a:rPr lang="da-DK" u="sng" dirty="0">
                <a:solidFill>
                  <a:srgbClr val="FF0000"/>
                </a:solidFill>
              </a:rPr>
              <a:t>Ingen forskel mellem hældningskoefficienter</a:t>
            </a:r>
            <a:r>
              <a:rPr lang="da-DK" dirty="0"/>
              <a:t>: </a:t>
            </a:r>
            <a:br>
              <a:rPr lang="da-DK" dirty="0"/>
            </a:br>
            <a:r>
              <a:rPr lang="da-DK" dirty="0"/>
              <a:t>Ikke ”dårligere” sammenligningsgrundlag, når </a:t>
            </a:r>
            <a:r>
              <a:rPr lang="da-DK" dirty="0" err="1"/>
              <a:t>afmaskering</a:t>
            </a:r>
            <a:r>
              <a:rPr lang="da-DK"/>
              <a:t> </a:t>
            </a:r>
            <a:r>
              <a:rPr lang="da-DK" dirty="0"/>
              <a:t>har fundet sted (iflg. Sternberg)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3D00E-6462-CF43-A377-A829A4E5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9DFF0E-4FF5-B642-AC82-6142C36B7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14</a:t>
            </a:fld>
            <a:endParaRPr lang="da-DK" dirty="0"/>
          </a:p>
        </p:txBody>
      </p:sp>
      <p:pic>
        <p:nvPicPr>
          <p:cNvPr id="6" name="Billede 8">
            <a:extLst>
              <a:ext uri="{FF2B5EF4-FFF2-40B4-BE49-F238E27FC236}">
                <a16:creationId xmlns:a16="http://schemas.microsoft.com/office/drawing/2014/main" id="{84586F59-975B-B349-A154-FE3FB37B6A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79060" y="1976914"/>
            <a:ext cx="5731510" cy="399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4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18B8-5BF6-DE44-BABA-003F63C9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Accuracy</a:t>
            </a:r>
            <a:r>
              <a:rPr lang="da-DK" dirty="0"/>
              <a:t>: sætstørrelse, maskering og testbogstav (</a:t>
            </a:r>
            <a:r>
              <a:rPr lang="da-DK" dirty="0" err="1"/>
              <a:t>opg</a:t>
            </a:r>
            <a:r>
              <a:rPr lang="da-DK" dirty="0"/>
              <a:t>. 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173559-CD72-5640-AAC5-4CE2D7F263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a-DK" dirty="0"/>
                  <a:t>ANOVA: sætstørrelse (3 niveauer), maskering (2 niveauer) og testbogstav (2 niveauer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sætstørrelse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(2, 386) = 17.04,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.08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maskering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(1, 193) = 9.25, </a:t>
                </a:r>
                <a:r>
                  <a:rPr lang="en-US" i="1" dirty="0"/>
                  <a:t>p</a:t>
                </a:r>
                <a:r>
                  <a:rPr lang="en-US" dirty="0"/>
                  <a:t> = .003,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.05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testbogstav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(1, 193) = 118.64,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.38</a:t>
                </a:r>
                <a:endParaRPr lang="da-D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173559-CD72-5640-AAC5-4CE2D7F263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11" t="-1897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0FDDF-07C4-9141-9B4D-E49B52573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5908D-5C87-834A-BD4C-9E779D3EC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15</a:t>
            </a:fld>
            <a:endParaRPr lang="da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DA4D36-63E0-5B46-B2B8-44C8D55A7715}"/>
              </a:ext>
            </a:extLst>
          </p:cNvPr>
          <p:cNvSpPr txBox="1"/>
          <p:nvPr/>
        </p:nvSpPr>
        <p:spPr>
          <a:xfrm>
            <a:off x="758164" y="4714473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33B5C-4933-C543-B237-9E1425D35863}"/>
              </a:ext>
            </a:extLst>
          </p:cNvPr>
          <p:cNvSpPr txBox="1"/>
          <p:nvPr/>
        </p:nvSpPr>
        <p:spPr>
          <a:xfrm>
            <a:off x="3006671" y="4899709"/>
            <a:ext cx="8213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>
                <a:sym typeface="Wingdings" pitchFamily="2" charset="2"/>
              </a:rPr>
              <a:t> </a:t>
            </a:r>
            <a:r>
              <a:rPr lang="da-DK" dirty="0" err="1">
                <a:sym typeface="Wingdings" pitchFamily="2" charset="2"/>
              </a:rPr>
              <a:t>Accuracy</a:t>
            </a:r>
            <a:r>
              <a:rPr lang="da-DK" dirty="0">
                <a:sym typeface="Wingdings" pitchFamily="2" charset="2"/>
              </a:rPr>
              <a:t> varierer sætstørrelse konditionerne imellem, alt efter om bogstaver er maskeret eller ej, og alt efter om testbogstavet var til stede i listen eller ej 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6954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9E258-1F44-9746-AB02-D9850FC8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Accuracy</a:t>
            </a:r>
            <a:r>
              <a:rPr lang="da-DK" dirty="0"/>
              <a:t>: interaktionseffekter (</a:t>
            </a:r>
            <a:r>
              <a:rPr lang="da-DK" dirty="0" err="1"/>
              <a:t>opg</a:t>
            </a:r>
            <a:r>
              <a:rPr lang="da-DK" dirty="0"/>
              <a:t>. 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1C4665-2220-5845-8596-283FA93038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a-DK" u="sng" dirty="0">
                    <a:solidFill>
                      <a:srgbClr val="00B050"/>
                    </a:solidFill>
                  </a:rPr>
                  <a:t>Interaktion mellem sætstørrelse og maskering</a:t>
                </a:r>
                <a:r>
                  <a:rPr lang="da-DK" dirty="0"/>
                  <a:t>: </a:t>
                </a:r>
                <a:br>
                  <a:rPr lang="da-DK" dirty="0"/>
                </a:br>
                <a:r>
                  <a:rPr lang="en-US" i="1" dirty="0"/>
                  <a:t>F</a:t>
                </a:r>
                <a:r>
                  <a:rPr lang="en-US" dirty="0"/>
                  <a:t>(1.88, 363.26) = 6.64, </a:t>
                </a:r>
                <a:r>
                  <a:rPr lang="en-US" i="1" dirty="0"/>
                  <a:t>p</a:t>
                </a:r>
                <a:r>
                  <a:rPr lang="en-US" dirty="0"/>
                  <a:t> = .002,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.03 (Huyhn-Feldt corrected)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Interaktion mellem maskering og testbogstav</a:t>
                </a:r>
                <a:r>
                  <a:rPr lang="da-DK" dirty="0"/>
                  <a:t>: </a:t>
                </a:r>
                <a:br>
                  <a:rPr lang="da-DK" dirty="0"/>
                </a:br>
                <a:r>
                  <a:rPr lang="en-US" i="1" dirty="0"/>
                  <a:t>F</a:t>
                </a:r>
                <a:r>
                  <a:rPr lang="en-US" dirty="0"/>
                  <a:t>(1, 193) = 44.80,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.19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  <a:p>
                <a:r>
                  <a:rPr lang="da-DK" u="sng" dirty="0">
                    <a:solidFill>
                      <a:srgbClr val="FF0000"/>
                    </a:solidFill>
                  </a:rPr>
                  <a:t>Ingen interaktion mellem sætstørrelse og testbogstav</a:t>
                </a:r>
                <a:r>
                  <a:rPr lang="da-DK" dirty="0"/>
                  <a:t>: </a:t>
                </a:r>
                <a:br>
                  <a:rPr lang="da-DK" dirty="0"/>
                </a:br>
                <a:r>
                  <a:rPr lang="en-US" i="1" dirty="0"/>
                  <a:t>F</a:t>
                </a:r>
                <a:r>
                  <a:rPr lang="en-US" dirty="0"/>
                  <a:t>(2, 386) = 0.05, </a:t>
                </a:r>
                <a:r>
                  <a:rPr lang="en-US" i="1" dirty="0"/>
                  <a:t>p</a:t>
                </a:r>
                <a:r>
                  <a:rPr lang="en-US" dirty="0"/>
                  <a:t> = .95,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0.00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Interaktion mellem alle tre</a:t>
                </a:r>
                <a:r>
                  <a:rPr lang="da-DK" dirty="0"/>
                  <a:t>: </a:t>
                </a:r>
                <a:br>
                  <a:rPr lang="da-DK" dirty="0"/>
                </a:br>
                <a:r>
                  <a:rPr lang="en-US" i="1" dirty="0"/>
                  <a:t>F</a:t>
                </a:r>
                <a:r>
                  <a:rPr lang="en-US" dirty="0"/>
                  <a:t>(2, 386) = 7.27, </a:t>
                </a:r>
                <a:r>
                  <a:rPr lang="en-US" i="1" dirty="0"/>
                  <a:t>p</a:t>
                </a:r>
                <a:r>
                  <a:rPr lang="en-US" dirty="0"/>
                  <a:t> =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.04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1C4665-2220-5845-8596-283FA93038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96" t="-2168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82946-FDB8-8A40-9ED6-C6F3F96D4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DA65D3-6CD0-0047-A7E9-2C8873540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16</a:t>
            </a:fld>
            <a:endParaRPr lang="da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79BE4A-82B0-964B-97CC-62E39A369B13}"/>
              </a:ext>
            </a:extLst>
          </p:cNvPr>
          <p:cNvSpPr txBox="1"/>
          <p:nvPr/>
        </p:nvSpPr>
        <p:spPr>
          <a:xfrm>
            <a:off x="9020533" y="4852291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</p:spTree>
    <p:extLst>
      <p:ext uri="{BB962C8B-B14F-4D97-AF65-F5344CB8AC3E}">
        <p14:creationId xmlns:p14="http://schemas.microsoft.com/office/powerpoint/2010/main" val="282014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131C0-D2EE-A24E-9B9C-7782E795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betyder interaktionseffekterne i </a:t>
            </a:r>
            <a:r>
              <a:rPr lang="da-DK" dirty="0" err="1"/>
              <a:t>opg</a:t>
            </a:r>
            <a:r>
              <a:rPr lang="da-DK" dirty="0"/>
              <a:t>. 4?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6F37-B645-C643-A30E-695C343E3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2" y="1844072"/>
            <a:ext cx="5280978" cy="4675188"/>
          </a:xfrm>
        </p:spPr>
        <p:txBody>
          <a:bodyPr/>
          <a:lstStyle/>
          <a:p>
            <a:r>
              <a:rPr lang="da-DK" u="sng" dirty="0">
                <a:solidFill>
                  <a:srgbClr val="00B050"/>
                </a:solidFill>
              </a:rPr>
              <a:t>Interaktion mellem sætstørrelse og maskering</a:t>
            </a:r>
            <a:r>
              <a:rPr lang="da-DK" dirty="0"/>
              <a:t>: </a:t>
            </a:r>
            <a:br>
              <a:rPr lang="da-DK"/>
            </a:br>
            <a:r>
              <a:rPr lang="da-DK" dirty="0"/>
              <a:t>Måden </a:t>
            </a:r>
            <a:r>
              <a:rPr lang="da-DK" dirty="0" err="1"/>
              <a:t>accuracy</a:t>
            </a:r>
            <a:r>
              <a:rPr lang="da-DK" dirty="0"/>
              <a:t> påvirkes af sætstørrelsen afhænger af </a:t>
            </a:r>
            <a:r>
              <a:rPr lang="da-DK"/>
              <a:t>maskering</a:t>
            </a:r>
            <a:br>
              <a:rPr lang="da-DK" dirty="0"/>
            </a:br>
            <a:endParaRPr lang="da-DK" dirty="0"/>
          </a:p>
          <a:p>
            <a:r>
              <a:rPr lang="da-DK" u="sng" dirty="0">
                <a:solidFill>
                  <a:srgbClr val="00B050"/>
                </a:solidFill>
              </a:rPr>
              <a:t>Interaktion mellem maskering og testbogstav</a:t>
            </a:r>
            <a:r>
              <a:rPr lang="da-DK" dirty="0"/>
              <a:t>: </a:t>
            </a:r>
            <a:br>
              <a:rPr lang="da-DK" dirty="0"/>
            </a:br>
            <a:r>
              <a:rPr lang="da-DK" dirty="0"/>
              <a:t>Måden </a:t>
            </a:r>
            <a:r>
              <a:rPr lang="da-DK" dirty="0" err="1"/>
              <a:t>accuracy</a:t>
            </a:r>
            <a:r>
              <a:rPr lang="da-DK" dirty="0"/>
              <a:t> påvirkes af hvorvidt testbogstavet er present afhænger af maskering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B54A-615B-3645-86A0-065DFFFDE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6354D-D75B-F74C-95C4-4736C8E9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17</a:t>
            </a:fld>
            <a:endParaRPr lang="da-DK" dirty="0"/>
          </a:p>
        </p:txBody>
      </p:sp>
      <p:graphicFrame>
        <p:nvGraphicFramePr>
          <p:cNvPr id="6" name="Diagram 4">
            <a:extLst>
              <a:ext uri="{FF2B5EF4-FFF2-40B4-BE49-F238E27FC236}">
                <a16:creationId xmlns:a16="http://schemas.microsoft.com/office/drawing/2014/main" id="{00000000-0008-0000-0000-00000704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5932787"/>
              </p:ext>
            </p:extLst>
          </p:nvPr>
        </p:nvGraphicFramePr>
        <p:xfrm>
          <a:off x="5869940" y="2501456"/>
          <a:ext cx="5731510" cy="3360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8272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8799-7BF8-1047-B39C-328FC536B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betyder interaktionseffekterne i </a:t>
            </a:r>
            <a:r>
              <a:rPr lang="da-DK" dirty="0" err="1"/>
              <a:t>opg</a:t>
            </a:r>
            <a:r>
              <a:rPr lang="da-DK" dirty="0"/>
              <a:t>. </a:t>
            </a:r>
            <a:r>
              <a:rPr lang="da-DK"/>
              <a:t>4?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F484D-A18C-144F-9406-FEA781B5A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4"/>
            <a:ext cx="5507037" cy="4874163"/>
          </a:xfrm>
        </p:spPr>
        <p:txBody>
          <a:bodyPr/>
          <a:lstStyle/>
          <a:p>
            <a:r>
              <a:rPr lang="da-DK" u="sng" dirty="0">
                <a:solidFill>
                  <a:srgbClr val="FF0000"/>
                </a:solidFill>
              </a:rPr>
              <a:t>Ingen interaktion mellem sætstørrelse og testbogstav</a:t>
            </a:r>
            <a:r>
              <a:rPr lang="da-DK" dirty="0"/>
              <a:t>: </a:t>
            </a:r>
            <a:br>
              <a:rPr lang="da-DK" dirty="0"/>
            </a:br>
            <a:r>
              <a:rPr lang="da-DK" dirty="0"/>
              <a:t>Måden </a:t>
            </a:r>
            <a:r>
              <a:rPr lang="da-DK" dirty="0" err="1"/>
              <a:t>accuracy</a:t>
            </a:r>
            <a:r>
              <a:rPr lang="da-DK" dirty="0"/>
              <a:t> påvirkes af sætstørrelsen varierer IKKE afhængigt af om testbogstavet var tilstede eller ej </a:t>
            </a:r>
            <a:br>
              <a:rPr lang="da-DK" dirty="0"/>
            </a:br>
            <a:endParaRPr lang="da-DK" dirty="0"/>
          </a:p>
          <a:p>
            <a:r>
              <a:rPr lang="da-DK" u="sng" dirty="0">
                <a:solidFill>
                  <a:srgbClr val="00B050"/>
                </a:solidFill>
              </a:rPr>
              <a:t>Interaktion mellem alle tre</a:t>
            </a:r>
            <a:r>
              <a:rPr lang="da-DK" dirty="0"/>
              <a:t>: </a:t>
            </a:r>
            <a:br>
              <a:rPr lang="da-DK" dirty="0"/>
            </a:br>
            <a:r>
              <a:rPr lang="da-DK" dirty="0" err="1"/>
              <a:t>Accuracy</a:t>
            </a:r>
            <a:r>
              <a:rPr lang="da-DK" dirty="0"/>
              <a:t> bliver påvirket forskelligt af den kombinerede effekt af sætstørrelse og maskering afhængigt af om testbogstavet er tilstede eller ej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BEA05-FE43-CE4F-9370-8190D33EE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E665F-6779-6947-BB84-46229BC1F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18</a:t>
            </a:fld>
            <a:endParaRPr lang="da-DK" dirty="0"/>
          </a:p>
        </p:txBody>
      </p:sp>
      <p:graphicFrame>
        <p:nvGraphicFramePr>
          <p:cNvPr id="6" name="Diagram 4">
            <a:extLst>
              <a:ext uri="{FF2B5EF4-FFF2-40B4-BE49-F238E27FC236}">
                <a16:creationId xmlns:a16="http://schemas.microsoft.com/office/drawing/2014/main" id="{7767CD73-E20A-944B-9FE7-0C2988BE9E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2563276"/>
              </p:ext>
            </p:extLst>
          </p:nvPr>
        </p:nvGraphicFramePr>
        <p:xfrm>
          <a:off x="5869940" y="2501456"/>
          <a:ext cx="5731510" cy="3360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9955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C19D0-A8B6-3447-94AD-AE22759D9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Speed-</a:t>
            </a:r>
            <a:r>
              <a:rPr lang="da-DK" dirty="0" err="1"/>
              <a:t>accuracy</a:t>
            </a:r>
            <a:r>
              <a:rPr lang="da-DK" dirty="0"/>
              <a:t> </a:t>
            </a:r>
            <a:r>
              <a:rPr lang="da-DK" dirty="0" err="1"/>
              <a:t>trade-off</a:t>
            </a:r>
            <a:r>
              <a:rPr lang="da-DK" dirty="0"/>
              <a:t> (</a:t>
            </a:r>
            <a:r>
              <a:rPr lang="da-DK" dirty="0" err="1"/>
              <a:t>opg</a:t>
            </a:r>
            <a:r>
              <a:rPr lang="da-DK" dirty="0"/>
              <a:t>. 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28FDA-6EF1-614A-92EC-BD36D0B1F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2" y="1635125"/>
            <a:ext cx="5284895" cy="4675188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Pearsons korrelation: korrelerer RT med </a:t>
            </a:r>
            <a:r>
              <a:rPr lang="da-DK" dirty="0" err="1"/>
              <a:t>accuracy</a:t>
            </a:r>
            <a:r>
              <a:rPr lang="da-DK" dirty="0"/>
              <a:t> målinger (sætstørrelse: 5</a:t>
            </a:r>
            <a:r>
              <a:rPr lang="da-DK"/>
              <a:t>)?</a:t>
            </a:r>
            <a:endParaRPr lang="da-DK" dirty="0"/>
          </a:p>
          <a:p>
            <a:r>
              <a:rPr lang="da-DK" dirty="0">
                <a:solidFill>
                  <a:srgbClr val="FF0000"/>
                </a:solidFill>
              </a:rPr>
              <a:t>Maskeret, tilstede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r</a:t>
            </a:r>
            <a:r>
              <a:rPr lang="en-US" dirty="0"/>
              <a:t>(192) = .12, </a:t>
            </a:r>
            <a:r>
              <a:rPr lang="en-US" i="1" dirty="0"/>
              <a:t>p </a:t>
            </a:r>
            <a:r>
              <a:rPr lang="en-US" dirty="0"/>
              <a:t>= .09</a:t>
            </a:r>
            <a:r>
              <a:rPr lang="da-DK" dirty="0"/>
              <a:t> </a:t>
            </a:r>
          </a:p>
          <a:p>
            <a:r>
              <a:rPr lang="da-DK" dirty="0">
                <a:solidFill>
                  <a:srgbClr val="FF0000"/>
                </a:solidFill>
              </a:rPr>
              <a:t>Maskeret, ikke tilstede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r</a:t>
            </a:r>
            <a:r>
              <a:rPr lang="en-US" dirty="0"/>
              <a:t>(192) = .08, </a:t>
            </a:r>
            <a:r>
              <a:rPr lang="en-US" i="1" dirty="0"/>
              <a:t>p</a:t>
            </a:r>
            <a:r>
              <a:rPr lang="en-US" dirty="0"/>
              <a:t> = .28</a:t>
            </a:r>
            <a:r>
              <a:rPr lang="da-DK" dirty="0"/>
              <a:t> </a:t>
            </a:r>
          </a:p>
          <a:p>
            <a:r>
              <a:rPr lang="da-DK" dirty="0" err="1">
                <a:solidFill>
                  <a:srgbClr val="FF0000"/>
                </a:solidFill>
              </a:rPr>
              <a:t>Umaskeret</a:t>
            </a:r>
            <a:r>
              <a:rPr lang="da-DK" dirty="0">
                <a:solidFill>
                  <a:srgbClr val="FF0000"/>
                </a:solidFill>
              </a:rPr>
              <a:t>, tilstede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r</a:t>
            </a:r>
            <a:r>
              <a:rPr lang="en-US" dirty="0"/>
              <a:t>(192) = .10, </a:t>
            </a:r>
            <a:r>
              <a:rPr lang="en-US" i="1" dirty="0"/>
              <a:t>p</a:t>
            </a:r>
            <a:r>
              <a:rPr lang="en-US" dirty="0"/>
              <a:t> = .18</a:t>
            </a:r>
            <a:r>
              <a:rPr lang="da-DK" dirty="0"/>
              <a:t> </a:t>
            </a:r>
          </a:p>
          <a:p>
            <a:r>
              <a:rPr lang="da-DK" dirty="0" err="1">
                <a:solidFill>
                  <a:srgbClr val="FF0000"/>
                </a:solidFill>
              </a:rPr>
              <a:t>Umaskeret</a:t>
            </a:r>
            <a:r>
              <a:rPr lang="da-DK" dirty="0">
                <a:solidFill>
                  <a:srgbClr val="FF0000"/>
                </a:solidFill>
              </a:rPr>
              <a:t>, ikke tilstede</a:t>
            </a:r>
            <a:r>
              <a:rPr lang="da-DK" dirty="0"/>
              <a:t>: </a:t>
            </a:r>
            <a:br>
              <a:rPr lang="da-DK" dirty="0"/>
            </a:br>
            <a:r>
              <a:rPr lang="en-US" i="1" dirty="0"/>
              <a:t>r</a:t>
            </a:r>
            <a:r>
              <a:rPr lang="en-US" dirty="0"/>
              <a:t>(192) = .01, </a:t>
            </a:r>
            <a:r>
              <a:rPr lang="en-US" i="1" dirty="0"/>
              <a:t>p</a:t>
            </a:r>
            <a:r>
              <a:rPr lang="en-US" dirty="0"/>
              <a:t> = .95</a:t>
            </a:r>
            <a:r>
              <a:rPr lang="da-DK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E9132-9B70-B340-9E06-222624010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7C21F2-1CB5-C64A-A75C-54303DE15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19</a:t>
            </a:fld>
            <a:endParaRPr lang="da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026807-28CF-E34A-9785-105768C4C86C}"/>
              </a:ext>
            </a:extLst>
          </p:cNvPr>
          <p:cNvSpPr txBox="1"/>
          <p:nvPr/>
        </p:nvSpPr>
        <p:spPr>
          <a:xfrm>
            <a:off x="5460112" y="3837880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1E823A-8C09-3246-B056-13E1EF1073B3}"/>
              </a:ext>
            </a:extLst>
          </p:cNvPr>
          <p:cNvSpPr txBox="1"/>
          <p:nvPr/>
        </p:nvSpPr>
        <p:spPr>
          <a:xfrm>
            <a:off x="8365209" y="3930212"/>
            <a:ext cx="2778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/>
              <a:t>Ingen evidens for et speed-</a:t>
            </a:r>
            <a:r>
              <a:rPr lang="da-DK" sz="2400" dirty="0" err="1"/>
              <a:t>accuracy</a:t>
            </a:r>
            <a:r>
              <a:rPr lang="da-DK" sz="2400" dirty="0"/>
              <a:t> </a:t>
            </a:r>
            <a:r>
              <a:rPr lang="da-DK" sz="2400" dirty="0" err="1"/>
              <a:t>trade-off</a:t>
            </a:r>
            <a:r>
              <a:rPr lang="da-DK" sz="2400" dirty="0"/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71637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2452" y="571982"/>
            <a:ext cx="7967664" cy="433611"/>
          </a:xfrm>
        </p:spPr>
        <p:txBody>
          <a:bodyPr/>
          <a:lstStyle/>
          <a:p>
            <a:r>
              <a:rPr lang="da-DK"/>
              <a:t>Hvor er vi henne i kognitionspsykologien?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1705424" y="2558731"/>
            <a:ext cx="8089082" cy="3313453"/>
          </a:xfrm>
        </p:spPr>
        <p:txBody>
          <a:bodyPr/>
          <a:lstStyle/>
          <a:p>
            <a:pPr marL="0" indent="0" algn="ctr">
              <a:buNone/>
            </a:pPr>
            <a:r>
              <a:rPr lang="da-DK" dirty="0"/>
              <a:t>          </a:t>
            </a:r>
          </a:p>
        </p:txBody>
      </p:sp>
      <p:sp>
        <p:nvSpPr>
          <p:cNvPr id="9" name="Ellipse 8"/>
          <p:cNvSpPr/>
          <p:nvPr/>
        </p:nvSpPr>
        <p:spPr>
          <a:xfrm>
            <a:off x="2730688" y="1422059"/>
            <a:ext cx="1896966" cy="111808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/>
              <a:t>Eksekutive funktioner</a:t>
            </a:r>
          </a:p>
        </p:txBody>
      </p:sp>
      <p:sp>
        <p:nvSpPr>
          <p:cNvPr id="10" name="Ellipse 9"/>
          <p:cNvSpPr/>
          <p:nvPr/>
        </p:nvSpPr>
        <p:spPr>
          <a:xfrm>
            <a:off x="5541955" y="1256207"/>
            <a:ext cx="2120137" cy="11180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 dirty="0"/>
              <a:t>Sansning og perception</a:t>
            </a:r>
          </a:p>
        </p:txBody>
      </p:sp>
      <p:sp>
        <p:nvSpPr>
          <p:cNvPr id="11" name="Ellipse 10"/>
          <p:cNvSpPr/>
          <p:nvPr/>
        </p:nvSpPr>
        <p:spPr>
          <a:xfrm>
            <a:off x="5910111" y="4371964"/>
            <a:ext cx="3143530" cy="1379997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 dirty="0"/>
              <a:t>Korttidshukommelse</a:t>
            </a:r>
          </a:p>
        </p:txBody>
      </p:sp>
      <p:sp>
        <p:nvSpPr>
          <p:cNvPr id="12" name="Ellipse 11"/>
          <p:cNvSpPr/>
          <p:nvPr/>
        </p:nvSpPr>
        <p:spPr>
          <a:xfrm>
            <a:off x="4236624" y="5382188"/>
            <a:ext cx="2236285" cy="1173781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/>
              <a:t>Emotioner og social kognition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8627989" y="3071129"/>
            <a:ext cx="2299030" cy="77375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 dirty="0"/>
              <a:t>Opmærksomhed</a:t>
            </a:r>
          </a:p>
        </p:txBody>
      </p:sp>
      <p:sp>
        <p:nvSpPr>
          <p:cNvPr id="15" name="Ellipse 14"/>
          <p:cNvSpPr/>
          <p:nvPr/>
        </p:nvSpPr>
        <p:spPr>
          <a:xfrm>
            <a:off x="1873625" y="5189020"/>
            <a:ext cx="1239847" cy="78005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/>
              <a:t>Sprog</a:t>
            </a:r>
          </a:p>
        </p:txBody>
      </p:sp>
      <p:sp>
        <p:nvSpPr>
          <p:cNvPr id="16" name="Ellipse 15"/>
          <p:cNvSpPr/>
          <p:nvPr/>
        </p:nvSpPr>
        <p:spPr>
          <a:xfrm>
            <a:off x="8251549" y="1208949"/>
            <a:ext cx="2675470" cy="1277775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/>
              <a:t>Beslutningstagning</a:t>
            </a:r>
          </a:p>
        </p:txBody>
      </p:sp>
      <p:sp>
        <p:nvSpPr>
          <p:cNvPr id="17" name="Ellipse 16"/>
          <p:cNvSpPr/>
          <p:nvPr/>
        </p:nvSpPr>
        <p:spPr>
          <a:xfrm>
            <a:off x="1163012" y="2956609"/>
            <a:ext cx="2770009" cy="1548626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 dirty="0"/>
              <a:t>Indlæring og langtidshukommelse</a:t>
            </a:r>
          </a:p>
        </p:txBody>
      </p:sp>
      <p:sp>
        <p:nvSpPr>
          <p:cNvPr id="18" name="Ellipse 17"/>
          <p:cNvSpPr/>
          <p:nvPr/>
        </p:nvSpPr>
        <p:spPr>
          <a:xfrm>
            <a:off x="8998395" y="5032315"/>
            <a:ext cx="2452018" cy="9199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 sz="1500" dirty="0"/>
              <a:t>Mentale repræsentationer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4F331051-6A52-7A4F-A357-786823D0C0DC}"/>
              </a:ext>
            </a:extLst>
          </p:cNvPr>
          <p:cNvSpPr/>
          <p:nvPr/>
        </p:nvSpPr>
        <p:spPr>
          <a:xfrm>
            <a:off x="4585978" y="3008671"/>
            <a:ext cx="3020043" cy="1049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Sternberg</a:t>
            </a:r>
          </a:p>
        </p:txBody>
      </p:sp>
    </p:spTree>
    <p:extLst>
      <p:ext uri="{BB962C8B-B14F-4D97-AF65-F5344CB8AC3E}">
        <p14:creationId xmlns:p14="http://schemas.microsoft.com/office/powerpoint/2010/main" val="4544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055FC-E229-CB42-9BB0-2E117309D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C16B5-5ADA-EE40-9819-407CC2A8C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2851661" cy="4675188"/>
          </a:xfrm>
        </p:spPr>
        <p:txBody>
          <a:bodyPr/>
          <a:lstStyle/>
          <a:p>
            <a:r>
              <a:rPr lang="da-DK" dirty="0"/>
              <a:t>Præsentation af forsøget og teoretisk baggrund</a:t>
            </a:r>
          </a:p>
          <a:p>
            <a:r>
              <a:rPr lang="da-DK" dirty="0"/>
              <a:t>Metode</a:t>
            </a:r>
          </a:p>
          <a:p>
            <a:r>
              <a:rPr lang="da-DK" dirty="0"/>
              <a:t>Data og statistik, fortolkning af data</a:t>
            </a:r>
          </a:p>
          <a:p>
            <a:r>
              <a:rPr lang="da-DK" dirty="0"/>
              <a:t>Perspektivering, kritik og fejlkilder</a:t>
            </a:r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0A31F-A2FD-E14F-87AD-EB887413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426DBC-002E-4B4C-BF5A-66E897EA0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3</a:t>
            </a:fld>
            <a:endParaRPr lang="da-D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737E5A-B101-1B41-BAA2-3B8A13BCE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50" y="620714"/>
            <a:ext cx="79883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0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326ABA-2482-4108-A2F0-F2B62FE23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Hukommelse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4AB9E831-333C-4057-87F7-33BAE9905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0E2B8DD8-2A04-46BC-9910-7E7F5B56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4</a:t>
            </a:fld>
            <a:endParaRPr lang="da-DK"/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D5C8FF8D-2A62-4B9A-962A-CF820F537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028" y="1635125"/>
            <a:ext cx="7416356" cy="4675188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3612C65B-A745-4212-9DD5-9FC5373A670E}"/>
              </a:ext>
            </a:extLst>
          </p:cNvPr>
          <p:cNvSpPr/>
          <p:nvPr/>
        </p:nvSpPr>
        <p:spPr>
          <a:xfrm>
            <a:off x="2387028" y="2609022"/>
            <a:ext cx="1717833" cy="70567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644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BDA31-9A34-40A3-8F3D-C6B6623F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Hypoteser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8C2E0D3-6C14-4B13-BADE-4D0140C51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B62D78-2846-4810-9674-3ACA9745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5</a:t>
            </a:fld>
            <a:endParaRPr lang="da-DK"/>
          </a:p>
        </p:txBody>
      </p:sp>
      <p:pic>
        <p:nvPicPr>
          <p:cNvPr id="6" name="Picture 2" descr="EXHAUSTIVE wo &#10;SEARCH &#10;NEGATIVE &#10;SITIVE &#10;LENGTH OF LIST &#10;POSITION IN LIST &#10;OF LENGTH s &#10;SELF- &#10;TERMINATING wo &#10;SEARCH &#10;NEG ATI V &#10;POSITIVE &#10;RANDOM &#10;SEARCH ORDER &#10;SERIAL &#10;SEARCH ORD &#10;93 &#10;LENGTH OF LIST &#10;POSITION IN LIST OF LENGTH s &#10;FIG. 5. Some properties of exhaustive (top) and self-terminating (bottom) serial &#10;search. Left: Theoretical RT-functions (mean latencies of positive and negative &#10;responses as functions of length of list). Right: Theoretical serial-position functions &#10;(mean latency of positive responses as a function of serial position of test item in a &#10;list of given length). ">
            <a:extLst>
              <a:ext uri="{FF2B5EF4-FFF2-40B4-BE49-F238E27FC236}">
                <a16:creationId xmlns:a16="http://schemas.microsoft.com/office/drawing/2014/main" id="{98134EC8-A866-42F0-8F5A-1162A77E72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635" y="1743754"/>
            <a:ext cx="6655142" cy="445792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05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A44F3D-DDF8-4286-BABE-972544242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620714"/>
            <a:ext cx="11012488" cy="865186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da-DK"/>
              <a:t>Hvad tester vi?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1CF4578-EA6E-49E3-BCF8-16CBAC297F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3C829339-1C74-4825-ADEB-BCD7E13EFC81}" type="datetime1">
              <a:rPr lang="da-DK" smtClean="0"/>
              <a:pPr>
                <a:spcAft>
                  <a:spcPts val="600"/>
                </a:spcAft>
              </a:pPr>
              <a:t>23-11-2021</a:t>
            </a:fld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C174E43-5685-4DC4-8696-E1167C1B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091A926C-488A-4E3E-9C21-57CAA120E114}" type="slidenum">
              <a:rPr lang="da-DK" smtClean="0"/>
              <a:pPr>
                <a:spcAft>
                  <a:spcPts val="600"/>
                </a:spcAft>
              </a:pPr>
              <a:t>6</a:t>
            </a:fld>
            <a:endParaRPr lang="da-DK"/>
          </a:p>
        </p:txBody>
      </p:sp>
      <p:graphicFrame>
        <p:nvGraphicFramePr>
          <p:cNvPr id="7" name="Pladsholder til indhold 2">
            <a:extLst>
              <a:ext uri="{FF2B5EF4-FFF2-40B4-BE49-F238E27FC236}">
                <a16:creationId xmlns:a16="http://schemas.microsoft.com/office/drawing/2014/main" id="{0687D8CC-51E1-4898-9EB2-7AD4FA0C6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6361773"/>
              </p:ext>
            </p:extLst>
          </p:nvPr>
        </p:nvGraphicFramePr>
        <p:xfrm>
          <a:off x="588963" y="1635125"/>
          <a:ext cx="11012488" cy="4675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576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80A17-90DA-4312-B7CE-4C3D1A3B9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Metode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DFF6481-FC0C-4197-87C9-4A378A64C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11012488" cy="2046123"/>
          </a:xfrm>
        </p:spPr>
        <p:txBody>
          <a:bodyPr/>
          <a:lstStyle/>
          <a:p>
            <a:r>
              <a:rPr lang="da-DK" dirty="0"/>
              <a:t>”Du vil i dette forsøg blive vist et bogstavsæt på mellem 2 og 5 bogstaver, som du skal huske. Efter bogstavsættet vil der blive vist et enkelt testbogstav(en probe). Din opgave er nu at afgøre, om testbogstavet var til stede i det bogstavsæt,der blev vist inden. Det er vigtigt, at du svarer så hurtigt og så præcist som muligt.”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b="1" dirty="0"/>
              <a:t>Testprocedure:</a:t>
            </a:r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F6C74E9-FB3C-4C0A-8C5D-546052B6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3772120-09B3-4D5B-BC5F-715E7465D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7</a:t>
            </a:fld>
            <a:endParaRPr lang="da-DK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6CF463C-9556-48E0-B6A0-DDE3FE6A9C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748214"/>
              </p:ext>
            </p:extLst>
          </p:nvPr>
        </p:nvGraphicFramePr>
        <p:xfrm>
          <a:off x="2031207" y="4256690"/>
          <a:ext cx="8128000" cy="2601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6" name="Lige pilforbindelse 15">
            <a:extLst>
              <a:ext uri="{FF2B5EF4-FFF2-40B4-BE49-F238E27FC236}">
                <a16:creationId xmlns:a16="http://schemas.microsoft.com/office/drawing/2014/main" id="{89E531AC-3991-4246-AC44-DF35CB58AA93}"/>
              </a:ext>
            </a:extLst>
          </p:cNvPr>
          <p:cNvCxnSpPr>
            <a:cxnSpLocks/>
          </p:cNvCxnSpPr>
          <p:nvPr/>
        </p:nvCxnSpPr>
        <p:spPr>
          <a:xfrm>
            <a:off x="8006157" y="6476772"/>
            <a:ext cx="208828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Lige forbindelse 20">
            <a:extLst>
              <a:ext uri="{FF2B5EF4-FFF2-40B4-BE49-F238E27FC236}">
                <a16:creationId xmlns:a16="http://schemas.microsoft.com/office/drawing/2014/main" id="{78797B66-C7E0-4D26-952A-6533224DC3CB}"/>
              </a:ext>
            </a:extLst>
          </p:cNvPr>
          <p:cNvCxnSpPr>
            <a:cxnSpLocks/>
          </p:cNvCxnSpPr>
          <p:nvPr/>
        </p:nvCxnSpPr>
        <p:spPr>
          <a:xfrm>
            <a:off x="2046896" y="6476772"/>
            <a:ext cx="211259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Lige forbindelse 23">
            <a:extLst>
              <a:ext uri="{FF2B5EF4-FFF2-40B4-BE49-F238E27FC236}">
                <a16:creationId xmlns:a16="http://schemas.microsoft.com/office/drawing/2014/main" id="{E73B9516-A4DF-401C-9100-045C79CA6E2A}"/>
              </a:ext>
            </a:extLst>
          </p:cNvPr>
          <p:cNvCxnSpPr>
            <a:cxnSpLocks/>
          </p:cNvCxnSpPr>
          <p:nvPr/>
        </p:nvCxnSpPr>
        <p:spPr>
          <a:xfrm>
            <a:off x="4159489" y="6476772"/>
            <a:ext cx="8800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Lige forbindelse 25">
            <a:extLst>
              <a:ext uri="{FF2B5EF4-FFF2-40B4-BE49-F238E27FC236}">
                <a16:creationId xmlns:a16="http://schemas.microsoft.com/office/drawing/2014/main" id="{B42B7890-F188-4A8F-9AA3-0706A9DB3868}"/>
              </a:ext>
            </a:extLst>
          </p:cNvPr>
          <p:cNvCxnSpPr>
            <a:cxnSpLocks/>
          </p:cNvCxnSpPr>
          <p:nvPr/>
        </p:nvCxnSpPr>
        <p:spPr>
          <a:xfrm>
            <a:off x="5039513" y="6476772"/>
            <a:ext cx="21072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Lige forbindelse 27">
            <a:extLst>
              <a:ext uri="{FF2B5EF4-FFF2-40B4-BE49-F238E27FC236}">
                <a16:creationId xmlns:a16="http://schemas.microsoft.com/office/drawing/2014/main" id="{D51C5140-3A9B-4A2D-AD29-1EC1DE759B8D}"/>
              </a:ext>
            </a:extLst>
          </p:cNvPr>
          <p:cNvCxnSpPr>
            <a:cxnSpLocks/>
          </p:cNvCxnSpPr>
          <p:nvPr/>
        </p:nvCxnSpPr>
        <p:spPr>
          <a:xfrm>
            <a:off x="7146758" y="6476772"/>
            <a:ext cx="85939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kstfelt 38">
            <a:extLst>
              <a:ext uri="{FF2B5EF4-FFF2-40B4-BE49-F238E27FC236}">
                <a16:creationId xmlns:a16="http://schemas.microsoft.com/office/drawing/2014/main" id="{7B849E21-1A9B-4B1C-96B1-7FB026EE4510}"/>
              </a:ext>
            </a:extLst>
          </p:cNvPr>
          <p:cNvSpPr txBox="1"/>
          <p:nvPr/>
        </p:nvSpPr>
        <p:spPr>
          <a:xfrm>
            <a:off x="5500577" y="4336312"/>
            <a:ext cx="1417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600" dirty="0"/>
              <a:t>A / A</a:t>
            </a:r>
            <a:endParaRPr lang="da-DK" dirty="0"/>
          </a:p>
        </p:txBody>
      </p:sp>
      <p:grpSp>
        <p:nvGrpSpPr>
          <p:cNvPr id="49" name="Gruppe 48">
            <a:extLst>
              <a:ext uri="{FF2B5EF4-FFF2-40B4-BE49-F238E27FC236}">
                <a16:creationId xmlns:a16="http://schemas.microsoft.com/office/drawing/2014/main" id="{E716A363-07CD-4FE3-81D5-84A7F8C31484}"/>
              </a:ext>
            </a:extLst>
          </p:cNvPr>
          <p:cNvGrpSpPr/>
          <p:nvPr/>
        </p:nvGrpSpPr>
        <p:grpSpPr>
          <a:xfrm>
            <a:off x="6267096" y="4470556"/>
            <a:ext cx="373734" cy="311583"/>
            <a:chOff x="6267096" y="4470556"/>
            <a:chExt cx="373734" cy="311583"/>
          </a:xfrm>
        </p:grpSpPr>
        <p:cxnSp>
          <p:nvCxnSpPr>
            <p:cNvPr id="41" name="Lige forbindelse 40">
              <a:extLst>
                <a:ext uri="{FF2B5EF4-FFF2-40B4-BE49-F238E27FC236}">
                  <a16:creationId xmlns:a16="http://schemas.microsoft.com/office/drawing/2014/main" id="{7BA82BB0-C1A2-4B61-A028-E233EDD475CD}"/>
                </a:ext>
              </a:extLst>
            </p:cNvPr>
            <p:cNvCxnSpPr/>
            <p:nvPr/>
          </p:nvCxnSpPr>
          <p:spPr>
            <a:xfrm>
              <a:off x="6313170" y="4671060"/>
              <a:ext cx="327660" cy="9525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ge forbindelse 41">
              <a:extLst>
                <a:ext uri="{FF2B5EF4-FFF2-40B4-BE49-F238E27FC236}">
                  <a16:creationId xmlns:a16="http://schemas.microsoft.com/office/drawing/2014/main" id="{F578D4B1-D591-40BD-ACC3-2AC8D39B24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7096" y="4470556"/>
              <a:ext cx="277422" cy="20193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ge forbindelse 42">
              <a:extLst>
                <a:ext uri="{FF2B5EF4-FFF2-40B4-BE49-F238E27FC236}">
                  <a16:creationId xmlns:a16="http://schemas.microsoft.com/office/drawing/2014/main" id="{0F410FFD-9D58-4E00-A133-F208201263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0310" y="4559980"/>
              <a:ext cx="327306" cy="222159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ge forbindelse 43">
              <a:extLst>
                <a:ext uri="{FF2B5EF4-FFF2-40B4-BE49-F238E27FC236}">
                  <a16:creationId xmlns:a16="http://schemas.microsoft.com/office/drawing/2014/main" id="{7A1EC69D-69D5-4E13-BB45-5AE7F4860F1F}"/>
                </a:ext>
              </a:extLst>
            </p:cNvPr>
            <p:cNvCxnSpPr/>
            <p:nvPr/>
          </p:nvCxnSpPr>
          <p:spPr>
            <a:xfrm>
              <a:off x="6313170" y="4556760"/>
              <a:ext cx="327660" cy="9525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30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8CF46E3A-A191-46E1-B351-5A7C822FFE85}"/>
              </a:ext>
            </a:extLst>
          </p:cNvPr>
          <p:cNvSpPr/>
          <p:nvPr/>
        </p:nvSpPr>
        <p:spPr>
          <a:xfrm>
            <a:off x="-307952" y="-291662"/>
            <a:ext cx="12807905" cy="74413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3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EF100FC-F4EF-4778-9B30-2ECD98F6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673A077D-8241-42F7-984E-CD9485AF0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8</a:t>
            </a:fld>
            <a:endParaRPr lang="da-DK" dirty="0"/>
          </a:p>
        </p:txBody>
      </p:sp>
      <p:sp>
        <p:nvSpPr>
          <p:cNvPr id="7" name="Plustegn 6">
            <a:extLst>
              <a:ext uri="{FF2B5EF4-FFF2-40B4-BE49-F238E27FC236}">
                <a16:creationId xmlns:a16="http://schemas.microsoft.com/office/drawing/2014/main" id="{8B919F8B-FFFB-4899-A03F-8F26FB7D5E19}"/>
              </a:ext>
            </a:extLst>
          </p:cNvPr>
          <p:cNvSpPr/>
          <p:nvPr/>
        </p:nvSpPr>
        <p:spPr>
          <a:xfrm>
            <a:off x="5935192" y="3268192"/>
            <a:ext cx="321616" cy="32161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1D432D19-17CD-4747-8BDE-341FE0EF01E0}"/>
              </a:ext>
            </a:extLst>
          </p:cNvPr>
          <p:cNvSpPr txBox="1"/>
          <p:nvPr/>
        </p:nvSpPr>
        <p:spPr>
          <a:xfrm>
            <a:off x="2678036" y="2321005"/>
            <a:ext cx="683592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3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STRNB</a:t>
            </a:r>
          </a:p>
        </p:txBody>
      </p:sp>
    </p:spTree>
    <p:extLst>
      <p:ext uri="{BB962C8B-B14F-4D97-AF65-F5344CB8AC3E}">
        <p14:creationId xmlns:p14="http://schemas.microsoft.com/office/powerpoint/2010/main" val="339936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/>
      <p:bldP spid="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ED6E6-5B4A-E746-987A-36D554BA0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Reaktionstid: sætstørrelse og testbogstav (</a:t>
            </a:r>
            <a:r>
              <a:rPr lang="da-DK" dirty="0" err="1"/>
              <a:t>opg</a:t>
            </a:r>
            <a:r>
              <a:rPr lang="da-DK" dirty="0"/>
              <a:t>.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DEA579-EA5A-A842-8CE9-5F76769834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8963" y="1465895"/>
                <a:ext cx="4804447" cy="501364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a-DK" dirty="0"/>
                  <a:t>ANOVA: sætstørrelse (3 niveauer) og testbogstav (2 niveauer)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sætstørrelse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(1.48, 286.14) = 278.39,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.59 (Huyhn-Feldt corrected)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00B050"/>
                    </a:solidFill>
                  </a:rPr>
                  <a:t>Hovedeffekt af testbogstav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(1, 193) = 58.49, </a:t>
                </a:r>
                <a:r>
                  <a:rPr lang="en-US" i="1" dirty="0"/>
                  <a:t>p</a:t>
                </a:r>
                <a:r>
                  <a:rPr lang="en-US" dirty="0"/>
                  <a:t> &lt; .001,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.23</a:t>
                </a:r>
                <a:r>
                  <a:rPr lang="da-DK" dirty="0">
                    <a:effectLst/>
                  </a:rPr>
                  <a:t> </a:t>
                </a:r>
              </a:p>
              <a:p>
                <a:r>
                  <a:rPr lang="da-DK" u="sng" dirty="0">
                    <a:solidFill>
                      <a:srgbClr val="FF0000"/>
                    </a:solidFill>
                  </a:rPr>
                  <a:t>Ingen interaktion</a:t>
                </a:r>
                <a:r>
                  <a:rPr lang="da-DK" dirty="0"/>
                  <a:t>: </a:t>
                </a:r>
                <a:r>
                  <a:rPr lang="en-US" i="1" dirty="0"/>
                  <a:t>F</a:t>
                </a:r>
                <a:r>
                  <a:rPr lang="en-US" dirty="0"/>
                  <a:t>(1.90, 366.60) = 2.05, </a:t>
                </a:r>
                <a:r>
                  <a:rPr lang="en-US" i="1" dirty="0"/>
                  <a:t>p</a:t>
                </a:r>
                <a:r>
                  <a:rPr lang="en-US" dirty="0"/>
                  <a:t> = .13,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a-DK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= .01 (Huyhn-Feldt corrected)</a:t>
                </a:r>
                <a:r>
                  <a:rPr lang="da-DK" dirty="0">
                    <a:effectLst/>
                  </a:rPr>
                  <a:t> </a:t>
                </a:r>
                <a:endParaRPr lang="da-D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DEA579-EA5A-A842-8CE9-5F76769834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8963" y="1465895"/>
                <a:ext cx="4804447" cy="5013648"/>
              </a:xfrm>
              <a:blipFill>
                <a:blip r:embed="rId3"/>
                <a:stretch>
                  <a:fillRect l="-3684" t="-1515" r="-3947" b="-1515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66A09-B106-AA47-90E7-C2566D1BA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23-11-2021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20CCB0-E059-0844-9A2A-7A43BB58E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9</a:t>
            </a:fld>
            <a:endParaRPr lang="da-DK" dirty="0"/>
          </a:p>
        </p:txBody>
      </p:sp>
      <p:graphicFrame>
        <p:nvGraphicFramePr>
          <p:cNvPr id="6" name="Diagram 3">
            <a:extLst>
              <a:ext uri="{FF2B5EF4-FFF2-40B4-BE49-F238E27FC236}">
                <a16:creationId xmlns:a16="http://schemas.microsoft.com/office/drawing/2014/main" id="{DA63B7AB-381F-4141-A4DA-E1EBFEE72D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4459686"/>
              </p:ext>
            </p:extLst>
          </p:nvPr>
        </p:nvGraphicFramePr>
        <p:xfrm>
          <a:off x="5522297" y="2024158"/>
          <a:ext cx="6079153" cy="3897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14F295E-343C-524E-AA52-1A990CE78D55}"/>
              </a:ext>
            </a:extLst>
          </p:cNvPr>
          <p:cNvSpPr txBox="1"/>
          <p:nvPr/>
        </p:nvSpPr>
        <p:spPr>
          <a:xfrm>
            <a:off x="5393410" y="943802"/>
            <a:ext cx="17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800" b="1" dirty="0">
                <a:solidFill>
                  <a:srgbClr val="0070C0"/>
                </a:solidFill>
              </a:rPr>
              <a:t>HVAD BETYDER DET?</a:t>
            </a:r>
          </a:p>
        </p:txBody>
      </p:sp>
    </p:spTree>
    <p:extLst>
      <p:ext uri="{BB962C8B-B14F-4D97-AF65-F5344CB8AC3E}">
        <p14:creationId xmlns:p14="http://schemas.microsoft.com/office/powerpoint/2010/main" val="189424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DK_fuld.potx" id="{60E0EC36-883E-44E8-9950-4576E5703A74}" vid="{4677909B-C992-40AE-90DB-042763996D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83773082F1AB1439E113D0586F6EBD4" ma:contentTypeVersion="3" ma:contentTypeDescription="Opret et nyt dokument." ma:contentTypeScope="" ma:versionID="1e654bc5a866a6d891af4ae6999830ef">
  <xsd:schema xmlns:xsd="http://www.w3.org/2001/XMLSchema" xmlns:xs="http://www.w3.org/2001/XMLSchema" xmlns:p="http://schemas.microsoft.com/office/2006/metadata/properties" xmlns:ns2="a50c7f9c-d430-405a-b590-268a5f3e103a" targetNamespace="http://schemas.microsoft.com/office/2006/metadata/properties" ma:root="true" ma:fieldsID="af8c301bdf9952fa689d45d65e652849" ns2:_="">
    <xsd:import namespace="a50c7f9c-d430-405a-b590-268a5f3e10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0c7f9c-d430-405a-b590-268a5f3e10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6CB0DE9-E428-4062-8CB3-1C99D29DADCA}">
  <ds:schemaRefs>
    <ds:schemaRef ds:uri="http://purl.org/dc/elements/1.1/"/>
    <ds:schemaRef ds:uri="http://schemas.microsoft.com/office/2006/metadata/properties"/>
    <ds:schemaRef ds:uri="a50c7f9c-d430-405a-b590-268a5f3e103a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553E06C-0924-4B24-A0CE-72E808127B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0c7f9c-d430-405a-b590-268a5f3e10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8C257A-E454-48FD-B072-734BB07A835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1218</Words>
  <Application>Microsoft Office PowerPoint</Application>
  <PresentationFormat>Widescreen</PresentationFormat>
  <Paragraphs>160</Paragraphs>
  <Slides>19</Slides>
  <Notes>7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19</vt:i4>
      </vt:variant>
    </vt:vector>
  </HeadingPairs>
  <TitlesOfParts>
    <vt:vector size="26" baseType="lpstr">
      <vt:lpstr>Aharoni</vt:lpstr>
      <vt:lpstr>Arial</vt:lpstr>
      <vt:lpstr>Calibri</vt:lpstr>
      <vt:lpstr>Cambria Math</vt:lpstr>
      <vt:lpstr>Microsoft New Tai Lue</vt:lpstr>
      <vt:lpstr>Verdana</vt:lpstr>
      <vt:lpstr>Brugerdefineret design</vt:lpstr>
      <vt:lpstr>PowerPoint-præsentation</vt:lpstr>
      <vt:lpstr>Hvor er vi henne i kognitionspsykologien?</vt:lpstr>
      <vt:lpstr>Agenda</vt:lpstr>
      <vt:lpstr>Hukommelse</vt:lpstr>
      <vt:lpstr>Hypoteser</vt:lpstr>
      <vt:lpstr>Hvad tester vi?</vt:lpstr>
      <vt:lpstr>Metode</vt:lpstr>
      <vt:lpstr>PowerPoint-præsentation</vt:lpstr>
      <vt:lpstr>Reaktionstid: sætstørrelse og testbogstav (opg. 1)</vt:lpstr>
      <vt:lpstr>Hvad betyder resultaterne af opg. 1?</vt:lpstr>
      <vt:lpstr>Reaktionstid: sætstørrelse og maskering (opg. 2)</vt:lpstr>
      <vt:lpstr>Hvad betyder resultaterne af opg. 2?</vt:lpstr>
      <vt:lpstr>Fortsat: sætstørrelse og maskering (opg. 3)</vt:lpstr>
      <vt:lpstr>Hvad betyder resultaterne af opg. 3?</vt:lpstr>
      <vt:lpstr>Accuracy: sætstørrelse, maskering og testbogstav (opg. 4)</vt:lpstr>
      <vt:lpstr>Accuracy: interaktionseffekter (opg. 4)</vt:lpstr>
      <vt:lpstr>Hvad betyder interaktionseffekterne i opg. 4?</vt:lpstr>
      <vt:lpstr>Hvad betyder interaktionseffekterne i opg. 4?</vt:lpstr>
      <vt:lpstr>Speed-accuracy trade-off (opg. 5)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2019-11-06T15:37:33Z</dcterms:created>
  <dcterms:modified xsi:type="dcterms:W3CDTF">2021-11-23T09:57:49Z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0x010100A83773082F1AB1439E113D0586F6EBD4</vt:lpwstr>
  </property>
</Properties>
</file>

<file path=docProps/thumbnail.jpeg>
</file>